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23D1F18-EEA5-4E9F-AEC9-2DC09040C577}" type="datetimeFigureOut">
              <a:rPr lang="ro-RO" smtClean="0"/>
              <a:t>19.06.2025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FE304D0-0CC4-47DB-B8ED-DE12C7D2A35D}" type="slidenum">
              <a:rPr lang="ro-RO" smtClean="0"/>
              <a:t>‹#›</a:t>
            </a:fld>
            <a:endParaRPr lang="ro-RO"/>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702909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23D1F18-EEA5-4E9F-AEC9-2DC09040C577}" type="datetimeFigureOut">
              <a:rPr lang="ro-RO" smtClean="0"/>
              <a:t>19.06.2025</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DFE304D0-0CC4-47DB-B8ED-DE12C7D2A35D}" type="slidenum">
              <a:rPr lang="ro-RO" smtClean="0"/>
              <a:t>‹#›</a:t>
            </a:fld>
            <a:endParaRPr lang="ro-RO"/>
          </a:p>
        </p:txBody>
      </p:sp>
    </p:spTree>
    <p:extLst>
      <p:ext uri="{BB962C8B-B14F-4D97-AF65-F5344CB8AC3E}">
        <p14:creationId xmlns:p14="http://schemas.microsoft.com/office/powerpoint/2010/main" val="21654444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3D1F18-EEA5-4E9F-AEC9-2DC09040C577}" type="datetimeFigureOut">
              <a:rPr lang="ro-RO" smtClean="0"/>
              <a:t>19.06.2025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FE304D0-0CC4-47DB-B8ED-DE12C7D2A35D}" type="slidenum">
              <a:rPr lang="ro-RO" smtClean="0"/>
              <a:t>‹#›</a:t>
            </a:fld>
            <a:endParaRPr lang="ro-RO"/>
          </a:p>
        </p:txBody>
      </p:sp>
    </p:spTree>
    <p:extLst>
      <p:ext uri="{BB962C8B-B14F-4D97-AF65-F5344CB8AC3E}">
        <p14:creationId xmlns:p14="http://schemas.microsoft.com/office/powerpoint/2010/main" val="21069304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3D1F18-EEA5-4E9F-AEC9-2DC09040C577}" type="datetimeFigureOut">
              <a:rPr lang="ro-RO" smtClean="0"/>
              <a:t>19.06.2025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FE304D0-0CC4-47DB-B8ED-DE12C7D2A35D}" type="slidenum">
              <a:rPr lang="ro-RO" smtClean="0"/>
              <a:t>‹#›</a:t>
            </a:fld>
            <a:endParaRPr lang="ro-RO"/>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34071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3D1F18-EEA5-4E9F-AEC9-2DC09040C577}" type="datetimeFigureOut">
              <a:rPr lang="ro-RO" smtClean="0"/>
              <a:t>19.06.2025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FE304D0-0CC4-47DB-B8ED-DE12C7D2A35D}" type="slidenum">
              <a:rPr lang="ro-RO" smtClean="0"/>
              <a:t>‹#›</a:t>
            </a:fld>
            <a:endParaRPr lang="ro-RO"/>
          </a:p>
        </p:txBody>
      </p:sp>
    </p:spTree>
    <p:extLst>
      <p:ext uri="{BB962C8B-B14F-4D97-AF65-F5344CB8AC3E}">
        <p14:creationId xmlns:p14="http://schemas.microsoft.com/office/powerpoint/2010/main" val="40804163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3D1F18-EEA5-4E9F-AEC9-2DC09040C577}" type="datetimeFigureOut">
              <a:rPr lang="ro-RO" smtClean="0"/>
              <a:t>19.06.2025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FE304D0-0CC4-47DB-B8ED-DE12C7D2A35D}" type="slidenum">
              <a:rPr lang="ro-RO" smtClean="0"/>
              <a:t>‹#›</a:t>
            </a:fld>
            <a:endParaRPr lang="ro-RO"/>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478985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3D1F18-EEA5-4E9F-AEC9-2DC09040C577}" type="datetimeFigureOut">
              <a:rPr lang="ro-RO" smtClean="0"/>
              <a:t>19.06.2025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FE304D0-0CC4-47DB-B8ED-DE12C7D2A35D}" type="slidenum">
              <a:rPr lang="ro-RO" smtClean="0"/>
              <a:t>‹#›</a:t>
            </a:fld>
            <a:endParaRPr lang="ro-RO"/>
          </a:p>
        </p:txBody>
      </p:sp>
    </p:spTree>
    <p:extLst>
      <p:ext uri="{BB962C8B-B14F-4D97-AF65-F5344CB8AC3E}">
        <p14:creationId xmlns:p14="http://schemas.microsoft.com/office/powerpoint/2010/main" val="5022781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3D1F18-EEA5-4E9F-AEC9-2DC09040C577}" type="datetimeFigureOut">
              <a:rPr lang="ro-RO" smtClean="0"/>
              <a:t>19.06.2025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FE304D0-0CC4-47DB-B8ED-DE12C7D2A35D}" type="slidenum">
              <a:rPr lang="ro-RO" smtClean="0"/>
              <a:t>‹#›</a:t>
            </a:fld>
            <a:endParaRPr lang="ro-RO"/>
          </a:p>
        </p:txBody>
      </p:sp>
    </p:spTree>
    <p:extLst>
      <p:ext uri="{BB962C8B-B14F-4D97-AF65-F5344CB8AC3E}">
        <p14:creationId xmlns:p14="http://schemas.microsoft.com/office/powerpoint/2010/main" val="35480006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3D1F18-EEA5-4E9F-AEC9-2DC09040C577}" type="datetimeFigureOut">
              <a:rPr lang="ro-RO" smtClean="0"/>
              <a:t>19.06.2025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FE304D0-0CC4-47DB-B8ED-DE12C7D2A35D}" type="slidenum">
              <a:rPr lang="ro-RO" smtClean="0"/>
              <a:t>‹#›</a:t>
            </a:fld>
            <a:endParaRPr lang="ro-RO"/>
          </a:p>
        </p:txBody>
      </p:sp>
    </p:spTree>
    <p:extLst>
      <p:ext uri="{BB962C8B-B14F-4D97-AF65-F5344CB8AC3E}">
        <p14:creationId xmlns:p14="http://schemas.microsoft.com/office/powerpoint/2010/main" val="18929837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3D1F18-EEA5-4E9F-AEC9-2DC09040C577}" type="datetimeFigureOut">
              <a:rPr lang="ro-RO" smtClean="0"/>
              <a:t>19.06.2025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FE304D0-0CC4-47DB-B8ED-DE12C7D2A35D}" type="slidenum">
              <a:rPr lang="ro-RO" smtClean="0"/>
              <a:t>‹#›</a:t>
            </a:fld>
            <a:endParaRPr lang="ro-RO"/>
          </a:p>
        </p:txBody>
      </p:sp>
    </p:spTree>
    <p:extLst>
      <p:ext uri="{BB962C8B-B14F-4D97-AF65-F5344CB8AC3E}">
        <p14:creationId xmlns:p14="http://schemas.microsoft.com/office/powerpoint/2010/main" val="23333248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3D1F18-EEA5-4E9F-AEC9-2DC09040C577}" type="datetimeFigureOut">
              <a:rPr lang="ro-RO" smtClean="0"/>
              <a:t>19.06.2025</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DFE304D0-0CC4-47DB-B8ED-DE12C7D2A35D}" type="slidenum">
              <a:rPr lang="ro-RO" smtClean="0"/>
              <a:t>‹#›</a:t>
            </a:fld>
            <a:endParaRPr lang="ro-RO"/>
          </a:p>
        </p:txBody>
      </p:sp>
    </p:spTree>
    <p:extLst>
      <p:ext uri="{BB962C8B-B14F-4D97-AF65-F5344CB8AC3E}">
        <p14:creationId xmlns:p14="http://schemas.microsoft.com/office/powerpoint/2010/main" val="1825695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3D1F18-EEA5-4E9F-AEC9-2DC09040C577}" type="datetimeFigureOut">
              <a:rPr lang="ro-RO" smtClean="0"/>
              <a:t>19.06.2025</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DFE304D0-0CC4-47DB-B8ED-DE12C7D2A35D}" type="slidenum">
              <a:rPr lang="ro-RO" smtClean="0"/>
              <a:t>‹#›</a:t>
            </a:fld>
            <a:endParaRPr lang="ro-RO"/>
          </a:p>
        </p:txBody>
      </p:sp>
    </p:spTree>
    <p:extLst>
      <p:ext uri="{BB962C8B-B14F-4D97-AF65-F5344CB8AC3E}">
        <p14:creationId xmlns:p14="http://schemas.microsoft.com/office/powerpoint/2010/main" val="25325013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3D1F18-EEA5-4E9F-AEC9-2DC09040C577}" type="datetimeFigureOut">
              <a:rPr lang="ro-RO" smtClean="0"/>
              <a:t>19.06.2025</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DFE304D0-0CC4-47DB-B8ED-DE12C7D2A35D}" type="slidenum">
              <a:rPr lang="ro-RO" smtClean="0"/>
              <a:t>‹#›</a:t>
            </a:fld>
            <a:endParaRPr lang="ro-RO"/>
          </a:p>
        </p:txBody>
      </p:sp>
    </p:spTree>
    <p:extLst>
      <p:ext uri="{BB962C8B-B14F-4D97-AF65-F5344CB8AC3E}">
        <p14:creationId xmlns:p14="http://schemas.microsoft.com/office/powerpoint/2010/main" val="39310161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3D1F18-EEA5-4E9F-AEC9-2DC09040C577}" type="datetimeFigureOut">
              <a:rPr lang="ro-RO" smtClean="0"/>
              <a:t>19.06.2025</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DFE304D0-0CC4-47DB-B8ED-DE12C7D2A35D}" type="slidenum">
              <a:rPr lang="ro-RO" smtClean="0"/>
              <a:t>‹#›</a:t>
            </a:fld>
            <a:endParaRPr lang="ro-RO"/>
          </a:p>
        </p:txBody>
      </p:sp>
    </p:spTree>
    <p:extLst>
      <p:ext uri="{BB962C8B-B14F-4D97-AF65-F5344CB8AC3E}">
        <p14:creationId xmlns:p14="http://schemas.microsoft.com/office/powerpoint/2010/main" val="25965538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3D1F18-EEA5-4E9F-AEC9-2DC09040C577}" type="datetimeFigureOut">
              <a:rPr lang="ro-RO" smtClean="0"/>
              <a:t>19.06.2025</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DFE304D0-0CC4-47DB-B8ED-DE12C7D2A35D}" type="slidenum">
              <a:rPr lang="ro-RO" smtClean="0"/>
              <a:t>‹#›</a:t>
            </a:fld>
            <a:endParaRPr lang="ro-RO"/>
          </a:p>
        </p:txBody>
      </p:sp>
    </p:spTree>
    <p:extLst>
      <p:ext uri="{BB962C8B-B14F-4D97-AF65-F5344CB8AC3E}">
        <p14:creationId xmlns:p14="http://schemas.microsoft.com/office/powerpoint/2010/main" val="14128243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3D1F18-EEA5-4E9F-AEC9-2DC09040C577}" type="datetimeFigureOut">
              <a:rPr lang="ro-RO" smtClean="0"/>
              <a:t>19.06.2025</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DFE304D0-0CC4-47DB-B8ED-DE12C7D2A35D}" type="slidenum">
              <a:rPr lang="ro-RO" smtClean="0"/>
              <a:t>‹#›</a:t>
            </a:fld>
            <a:endParaRPr lang="ro-RO"/>
          </a:p>
        </p:txBody>
      </p:sp>
    </p:spTree>
    <p:extLst>
      <p:ext uri="{BB962C8B-B14F-4D97-AF65-F5344CB8AC3E}">
        <p14:creationId xmlns:p14="http://schemas.microsoft.com/office/powerpoint/2010/main" val="4238548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3D1F18-EEA5-4E9F-AEC9-2DC09040C577}" type="datetimeFigureOut">
              <a:rPr lang="ro-RO" smtClean="0"/>
              <a:t>19.06.2025</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DFE304D0-0CC4-47DB-B8ED-DE12C7D2A35D}" type="slidenum">
              <a:rPr lang="ro-RO" smtClean="0"/>
              <a:t>‹#›</a:t>
            </a:fld>
            <a:endParaRPr lang="ro-RO"/>
          </a:p>
        </p:txBody>
      </p:sp>
    </p:spTree>
    <p:extLst>
      <p:ext uri="{BB962C8B-B14F-4D97-AF65-F5344CB8AC3E}">
        <p14:creationId xmlns:p14="http://schemas.microsoft.com/office/powerpoint/2010/main" val="36421768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23D1F18-EEA5-4E9F-AEC9-2DC09040C577}" type="datetimeFigureOut">
              <a:rPr lang="ro-RO" smtClean="0"/>
              <a:t>19.06.2025</a:t>
            </a:fld>
            <a:endParaRPr lang="ro-RO"/>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o-RO"/>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FE304D0-0CC4-47DB-B8ED-DE12C7D2A35D}" type="slidenum">
              <a:rPr lang="ro-RO" smtClean="0"/>
              <a:t>‹#›</a:t>
            </a:fld>
            <a:endParaRPr lang="ro-RO"/>
          </a:p>
        </p:txBody>
      </p:sp>
    </p:spTree>
    <p:extLst>
      <p:ext uri="{BB962C8B-B14F-4D97-AF65-F5344CB8AC3E}">
        <p14:creationId xmlns:p14="http://schemas.microsoft.com/office/powerpoint/2010/main" val="375502651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1FCD-7BA7-FBF4-4507-DD814285B80D}"/>
              </a:ext>
            </a:extLst>
          </p:cNvPr>
          <p:cNvSpPr>
            <a:spLocks noGrp="1"/>
          </p:cNvSpPr>
          <p:nvPr>
            <p:ph type="ctrTitle"/>
          </p:nvPr>
        </p:nvSpPr>
        <p:spPr>
          <a:xfrm>
            <a:off x="684212" y="685800"/>
            <a:ext cx="8001000" cy="2640106"/>
          </a:xfrm>
        </p:spPr>
        <p:txBody>
          <a:bodyPr>
            <a:normAutofit/>
          </a:bodyPr>
          <a:lstStyle/>
          <a:p>
            <a:pPr algn="ctr"/>
            <a:r>
              <a:rPr lang="en-US" sz="4400" dirty="0" err="1"/>
              <a:t>Regulament</a:t>
            </a:r>
            <a:r>
              <a:rPr lang="en-US" sz="4400" dirty="0"/>
              <a:t> syllabus 2025</a:t>
            </a:r>
            <a:endParaRPr lang="ro-RO" sz="4400" dirty="0"/>
          </a:p>
        </p:txBody>
      </p:sp>
      <p:sp>
        <p:nvSpPr>
          <p:cNvPr id="3" name="Subtitle 2">
            <a:extLst>
              <a:ext uri="{FF2B5EF4-FFF2-40B4-BE49-F238E27FC236}">
                <a16:creationId xmlns:a16="http://schemas.microsoft.com/office/drawing/2014/main" id="{81F22815-5F1F-4F66-AA0C-F2A42886A89E}"/>
              </a:ext>
            </a:extLst>
          </p:cNvPr>
          <p:cNvSpPr>
            <a:spLocks noGrp="1"/>
          </p:cNvSpPr>
          <p:nvPr>
            <p:ph type="subTitle" idx="1"/>
          </p:nvPr>
        </p:nvSpPr>
        <p:spPr/>
        <p:txBody>
          <a:bodyPr/>
          <a:lstStyle/>
          <a:p>
            <a:r>
              <a:rPr lang="en-US" dirty="0" err="1"/>
              <a:t>Dansuri</a:t>
            </a:r>
            <a:r>
              <a:rPr lang="en-US" dirty="0"/>
              <a:t> STANDARD</a:t>
            </a:r>
            <a:endParaRPr lang="ro-RO" dirty="0"/>
          </a:p>
        </p:txBody>
      </p:sp>
      <p:pic>
        <p:nvPicPr>
          <p:cNvPr id="5" name="Picture 4">
            <a:extLst>
              <a:ext uri="{FF2B5EF4-FFF2-40B4-BE49-F238E27FC236}">
                <a16:creationId xmlns:a16="http://schemas.microsoft.com/office/drawing/2014/main" id="{57A7AF00-7022-2E15-3A72-8E1A31C05E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2737" y="129864"/>
            <a:ext cx="11172825" cy="2781300"/>
          </a:xfrm>
          <a:prstGeom prst="rect">
            <a:avLst/>
          </a:prstGeom>
        </p:spPr>
      </p:pic>
    </p:spTree>
    <p:extLst>
      <p:ext uri="{BB962C8B-B14F-4D97-AF65-F5344CB8AC3E}">
        <p14:creationId xmlns:p14="http://schemas.microsoft.com/office/powerpoint/2010/main" val="21266033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299FDB-D94C-C0F7-46D0-8F918C2692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B617E6-D228-04FD-00E0-9EC97A8DC7D2}"/>
              </a:ext>
            </a:extLst>
          </p:cNvPr>
          <p:cNvSpPr>
            <a:spLocks noGrp="1"/>
          </p:cNvSpPr>
          <p:nvPr>
            <p:ph type="title"/>
          </p:nvPr>
        </p:nvSpPr>
        <p:spPr>
          <a:xfrm>
            <a:off x="684212" y="5629836"/>
            <a:ext cx="8534400" cy="875552"/>
          </a:xfrm>
        </p:spPr>
        <p:txBody>
          <a:bodyPr/>
          <a:lstStyle/>
          <a:p>
            <a:r>
              <a:rPr lang="en-US" dirty="0" err="1"/>
              <a:t>Figuri</a:t>
            </a:r>
            <a:r>
              <a:rPr lang="en-US" dirty="0"/>
              <a:t> </a:t>
            </a:r>
            <a:r>
              <a:rPr lang="en-US" dirty="0" err="1"/>
              <a:t>vals</a:t>
            </a:r>
            <a:r>
              <a:rPr lang="en-US" dirty="0"/>
              <a:t> lent (</a:t>
            </a:r>
            <a:r>
              <a:rPr lang="en-US" dirty="0" err="1"/>
              <a:t>clasa</a:t>
            </a:r>
            <a:r>
              <a:rPr lang="en-US" dirty="0"/>
              <a:t> e)</a:t>
            </a:r>
            <a:endParaRPr lang="ro-RO" dirty="0"/>
          </a:p>
        </p:txBody>
      </p:sp>
      <p:graphicFrame>
        <p:nvGraphicFramePr>
          <p:cNvPr id="4" name="Content Placeholder 3">
            <a:extLst>
              <a:ext uri="{FF2B5EF4-FFF2-40B4-BE49-F238E27FC236}">
                <a16:creationId xmlns:a16="http://schemas.microsoft.com/office/drawing/2014/main" id="{36C19EF4-9768-494B-8A63-5B1457CC07F6}"/>
              </a:ext>
            </a:extLst>
          </p:cNvPr>
          <p:cNvGraphicFramePr>
            <a:graphicFrameLocks noGrp="1"/>
          </p:cNvGraphicFramePr>
          <p:nvPr>
            <p:ph idx="1"/>
            <p:extLst>
              <p:ext uri="{D42A27DB-BD31-4B8C-83A1-F6EECF244321}">
                <p14:modId xmlns:p14="http://schemas.microsoft.com/office/powerpoint/2010/main" val="3710814645"/>
              </p:ext>
            </p:extLst>
          </p:nvPr>
        </p:nvGraphicFramePr>
        <p:xfrm>
          <a:off x="684212" y="685800"/>
          <a:ext cx="10898188" cy="499872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NATURAL SPIN TURN Start: RF </a:t>
                      </a:r>
                      <a:r>
                        <a:rPr lang="en-US" sz="1600" dirty="0" err="1"/>
                        <a:t>fwd</a:t>
                      </a:r>
                      <a:r>
                        <a:rPr lang="en-US" sz="1600" dirty="0"/>
                        <a:t> (Closed Position) Finish: LF </a:t>
                      </a:r>
                      <a:r>
                        <a:rPr lang="en-US" sz="1600" dirty="0" err="1"/>
                        <a:t>bwd</a:t>
                      </a:r>
                      <a:r>
                        <a:rPr lang="en-US" sz="1600" dirty="0"/>
                        <a:t> and slightly to side (Closed Position) Timing: 123 123 NOTE - Foot Placement/Couple Position: it may start RF </a:t>
                      </a:r>
                      <a:r>
                        <a:rPr lang="en-US" sz="1600" dirty="0" err="1"/>
                        <a:t>fwd</a:t>
                      </a:r>
                      <a:r>
                        <a:rPr lang="en-US" sz="1600" dirty="0"/>
                        <a:t> in CBMP in Outside Partner Position NOTE - Quantity of Turn: may be </a:t>
                      </a:r>
                      <a:r>
                        <a:rPr lang="en-US" sz="1600" dirty="0" err="1"/>
                        <a:t>underturned</a:t>
                      </a:r>
                      <a:r>
                        <a:rPr lang="en-US" sz="1600" dirty="0"/>
                        <a:t> to end backing DC against LOD </a:t>
                      </a:r>
                      <a:endParaRPr lang="ro-RO" sz="1600" dirty="0"/>
                    </a:p>
                  </a:txBody>
                  <a:tcPr/>
                </a:tc>
                <a:tc>
                  <a:txBody>
                    <a:bodyPr/>
                    <a:lstStyle/>
                    <a:p>
                      <a:r>
                        <a:rPr lang="en-US" sz="1600" dirty="0"/>
                        <a:t>DOUBLE REVERSE SPIN Start: LF </a:t>
                      </a:r>
                      <a:r>
                        <a:rPr lang="en-US" sz="1600" dirty="0" err="1"/>
                        <a:t>fwd</a:t>
                      </a:r>
                      <a:r>
                        <a:rPr lang="en-US" sz="1600" dirty="0"/>
                        <a:t> and slightly to side (Closed Position) Finish: Weight on RF Timing: 123 (12&amp;3 Lady) NOTE - Quantity of Turn: may turn between ¾ and 1 full turn to L NOTE- Timing: alternative timing of 123&amp; may be used for the Lady</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TELEMARK Start: LF </a:t>
                      </a:r>
                      <a:r>
                        <a:rPr lang="en-US" sz="1600" dirty="0" err="1"/>
                        <a:t>fwd</a:t>
                      </a:r>
                      <a:r>
                        <a:rPr lang="en-US" sz="1600" dirty="0"/>
                        <a:t> and slightly to side (Closed Position) Finish: LF to side and slightly </a:t>
                      </a:r>
                      <a:r>
                        <a:rPr lang="en-US" sz="1600" dirty="0" err="1"/>
                        <a:t>fwd</a:t>
                      </a:r>
                      <a:r>
                        <a:rPr lang="en-US" sz="1600" dirty="0"/>
                        <a:t> (Closed Position) Timing: 123 </a:t>
                      </a:r>
                      <a:endParaRPr lang="ro-RO" sz="1600" dirty="0"/>
                    </a:p>
                  </a:txBody>
                  <a:tcPr/>
                </a:tc>
                <a:tc>
                  <a:txBody>
                    <a:bodyPr/>
                    <a:lstStyle/>
                    <a:p>
                      <a:r>
                        <a:rPr lang="en-US" sz="1600" dirty="0"/>
                        <a:t>TELEMARK TO PP Start: LF </a:t>
                      </a:r>
                      <a:r>
                        <a:rPr lang="en-US" sz="1600" dirty="0" err="1"/>
                        <a:t>Fwd</a:t>
                      </a:r>
                      <a:r>
                        <a:rPr lang="en-US" sz="1600" dirty="0"/>
                        <a:t> and slightly to side (Closed Position) Finish: LF to side (Promenade Position) Timing: 123</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RUNNING FINISH Start: LF </a:t>
                      </a:r>
                      <a:r>
                        <a:rPr lang="en-US" sz="1600" dirty="0" err="1"/>
                        <a:t>bwd</a:t>
                      </a:r>
                      <a:r>
                        <a:rPr lang="en-US" sz="1600" dirty="0"/>
                        <a:t> in CBMP (Outside Partner Position) Finish: LF </a:t>
                      </a:r>
                      <a:r>
                        <a:rPr lang="en-US" sz="1600" dirty="0" err="1"/>
                        <a:t>fwd</a:t>
                      </a:r>
                      <a:r>
                        <a:rPr lang="en-US" sz="1600" dirty="0"/>
                        <a:t> L side leading (Closed Position or Outside Partner Position) Timing: 123</a:t>
                      </a:r>
                      <a:endParaRPr lang="ro-RO" sz="1600" dirty="0"/>
                    </a:p>
                  </a:txBody>
                  <a:tcPr/>
                </a:tc>
                <a:tc>
                  <a:txBody>
                    <a:bodyPr/>
                    <a:lstStyle/>
                    <a:p>
                      <a:r>
                        <a:rPr lang="en-US" sz="1600" dirty="0"/>
                        <a:t>WEAVE FROM PP Start: RF </a:t>
                      </a:r>
                      <a:r>
                        <a:rPr lang="en-US" sz="1600" dirty="0" err="1"/>
                        <a:t>fwd</a:t>
                      </a:r>
                      <a:r>
                        <a:rPr lang="en-US" sz="1600" dirty="0"/>
                        <a:t> and across in CBMP (Promenade Position) Finish: LF to side and slightly </a:t>
                      </a:r>
                      <a:r>
                        <a:rPr lang="en-US" sz="1600" dirty="0" err="1"/>
                        <a:t>fwd</a:t>
                      </a:r>
                      <a:r>
                        <a:rPr lang="en-US" sz="1600" dirty="0"/>
                        <a:t> (Closed Position) Timing: 123 123 NOTE - General: steps 1-3 or 4-6 only may be used. NOTE - Couple Position: may end in Promenade position</a:t>
                      </a:r>
                      <a:endParaRPr lang="ro-RO" sz="1600" dirty="0"/>
                    </a:p>
                  </a:txBody>
                  <a:tcPr/>
                </a:tc>
                <a:extLst>
                  <a:ext uri="{0D108BD9-81ED-4DB2-BD59-A6C34878D82A}">
                    <a16:rowId xmlns:a16="http://schemas.microsoft.com/office/drawing/2014/main" val="1151639525"/>
                  </a:ext>
                </a:extLst>
              </a:tr>
              <a:tr h="370840">
                <a:tc>
                  <a:txBody>
                    <a:bodyPr/>
                    <a:lstStyle/>
                    <a:p>
                      <a:r>
                        <a:rPr lang="en-US" sz="1600" dirty="0"/>
                        <a:t>IMPETUS Start: LF </a:t>
                      </a:r>
                      <a:r>
                        <a:rPr lang="en-US" sz="1600" dirty="0" err="1"/>
                        <a:t>bwd</a:t>
                      </a:r>
                      <a:r>
                        <a:rPr lang="en-US" sz="1600" dirty="0"/>
                        <a:t> and slightly to side (Closed Position) Finish: LF to side and slightly </a:t>
                      </a:r>
                      <a:r>
                        <a:rPr lang="en-US" sz="1600" dirty="0" err="1"/>
                        <a:t>Bwd</a:t>
                      </a:r>
                      <a:r>
                        <a:rPr lang="en-US" sz="1600" dirty="0"/>
                        <a:t> (Closed Position) Timing: 123 NOTE - Foot Placement/ Couple Position: it may start LF </a:t>
                      </a:r>
                      <a:r>
                        <a:rPr lang="en-US" sz="1600" dirty="0" err="1"/>
                        <a:t>Bwd</a:t>
                      </a:r>
                      <a:r>
                        <a:rPr lang="en-US" sz="1600" dirty="0"/>
                        <a:t> in CBMP in Outside Partner Position </a:t>
                      </a:r>
                      <a:endParaRPr lang="ro-RO" sz="1600" dirty="0"/>
                    </a:p>
                  </a:txBody>
                  <a:tcPr/>
                </a:tc>
                <a:tc>
                  <a:txBody>
                    <a:bodyPr/>
                    <a:lstStyle/>
                    <a:p>
                      <a:r>
                        <a:rPr lang="en-US" sz="1600" dirty="0"/>
                        <a:t>IMPETUS TO PP Start: LF </a:t>
                      </a:r>
                      <a:r>
                        <a:rPr lang="en-US" sz="1600" dirty="0" err="1"/>
                        <a:t>Bwd</a:t>
                      </a:r>
                      <a:r>
                        <a:rPr lang="en-US" sz="1600" dirty="0"/>
                        <a:t> and slightly to side (Closed Position) Finish: LF </a:t>
                      </a:r>
                      <a:r>
                        <a:rPr lang="en-US" sz="1600" dirty="0" err="1"/>
                        <a:t>diag</a:t>
                      </a:r>
                      <a:r>
                        <a:rPr lang="en-US" sz="1600" dirty="0"/>
                        <a:t> </a:t>
                      </a:r>
                      <a:r>
                        <a:rPr lang="en-US" sz="1600" dirty="0" err="1"/>
                        <a:t>Fwd</a:t>
                      </a:r>
                      <a:r>
                        <a:rPr lang="en-US" sz="1600" dirty="0"/>
                        <a:t> L side leading (Promenade Position) Timing: 123 NOTE - Foot Placement/ Couple Position: it may start LF </a:t>
                      </a:r>
                      <a:r>
                        <a:rPr lang="en-US" sz="1600" dirty="0" err="1"/>
                        <a:t>Bwd</a:t>
                      </a:r>
                      <a:r>
                        <a:rPr lang="en-US" sz="1600" dirty="0"/>
                        <a:t> in CBMP in Outside Partner Position</a:t>
                      </a:r>
                      <a:endParaRPr lang="ro-RO" sz="1600" dirty="0"/>
                    </a:p>
                  </a:txBody>
                  <a:tcPr/>
                </a:tc>
                <a:extLst>
                  <a:ext uri="{0D108BD9-81ED-4DB2-BD59-A6C34878D82A}">
                    <a16:rowId xmlns:a16="http://schemas.microsoft.com/office/drawing/2014/main" val="1565930300"/>
                  </a:ext>
                </a:extLst>
              </a:tr>
            </a:tbl>
          </a:graphicData>
        </a:graphic>
      </p:graphicFrame>
    </p:spTree>
    <p:extLst>
      <p:ext uri="{BB962C8B-B14F-4D97-AF65-F5344CB8AC3E}">
        <p14:creationId xmlns:p14="http://schemas.microsoft.com/office/powerpoint/2010/main" val="23931345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C06881-E21B-91CF-BD9F-2B7ACC6D98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A6E446-4C93-A302-19F4-3E1700A59F74}"/>
              </a:ext>
            </a:extLst>
          </p:cNvPr>
          <p:cNvSpPr>
            <a:spLocks noGrp="1"/>
          </p:cNvSpPr>
          <p:nvPr>
            <p:ph type="title"/>
          </p:nvPr>
        </p:nvSpPr>
        <p:spPr>
          <a:xfrm>
            <a:off x="684212" y="5629836"/>
            <a:ext cx="8534400" cy="875552"/>
          </a:xfrm>
        </p:spPr>
        <p:txBody>
          <a:bodyPr/>
          <a:lstStyle/>
          <a:p>
            <a:r>
              <a:rPr lang="en-US" dirty="0" err="1"/>
              <a:t>Figuri</a:t>
            </a:r>
            <a:r>
              <a:rPr lang="en-US" dirty="0"/>
              <a:t> </a:t>
            </a:r>
            <a:r>
              <a:rPr lang="en-US" dirty="0" err="1"/>
              <a:t>vals</a:t>
            </a:r>
            <a:r>
              <a:rPr lang="en-US" dirty="0"/>
              <a:t> lent (</a:t>
            </a:r>
            <a:r>
              <a:rPr lang="en-US" dirty="0" err="1"/>
              <a:t>clasa</a:t>
            </a:r>
            <a:r>
              <a:rPr lang="en-US" dirty="0"/>
              <a:t> e)</a:t>
            </a:r>
            <a:endParaRPr lang="ro-RO" dirty="0"/>
          </a:p>
        </p:txBody>
      </p:sp>
      <p:sp>
        <p:nvSpPr>
          <p:cNvPr id="5" name="Content Placeholder 4">
            <a:extLst>
              <a:ext uri="{FF2B5EF4-FFF2-40B4-BE49-F238E27FC236}">
                <a16:creationId xmlns:a16="http://schemas.microsoft.com/office/drawing/2014/main" id="{ADB85010-32C6-4A60-0AA6-BCAFD8910C9F}"/>
              </a:ext>
            </a:extLst>
          </p:cNvPr>
          <p:cNvSpPr>
            <a:spLocks noGrp="1"/>
          </p:cNvSpPr>
          <p:nvPr>
            <p:ph idx="1"/>
          </p:nvPr>
        </p:nvSpPr>
        <p:spPr/>
        <p:txBody>
          <a:bodyPr/>
          <a:lstStyle/>
          <a:p>
            <a:r>
              <a:rPr lang="en-US" dirty="0"/>
              <a:t>HOVER CORTE Start: RF </a:t>
            </a:r>
            <a:r>
              <a:rPr lang="en-US" dirty="0" err="1"/>
              <a:t>bwd</a:t>
            </a:r>
            <a:r>
              <a:rPr lang="en-US" dirty="0"/>
              <a:t> and slightly to side (Closed Position) Finish: Transfer weight to RF (Closed Position) Timing: 123 NOTE - Timing: alternative timing using 2 bars of music may be used (123 123). NOTE - Couple Position: it may start in Promenade Position</a:t>
            </a:r>
            <a:endParaRPr lang="ro-RO" dirty="0"/>
          </a:p>
        </p:txBody>
      </p:sp>
    </p:spTree>
    <p:extLst>
      <p:ext uri="{BB962C8B-B14F-4D97-AF65-F5344CB8AC3E}">
        <p14:creationId xmlns:p14="http://schemas.microsoft.com/office/powerpoint/2010/main" val="29357569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3828A-AB06-4D55-260A-669F9BB88D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43FEE-3EC5-64C0-192B-EBD8738B4498}"/>
              </a:ext>
            </a:extLst>
          </p:cNvPr>
          <p:cNvSpPr>
            <a:spLocks noGrp="1"/>
          </p:cNvSpPr>
          <p:nvPr>
            <p:ph type="title"/>
          </p:nvPr>
        </p:nvSpPr>
        <p:spPr>
          <a:xfrm>
            <a:off x="684212" y="5629836"/>
            <a:ext cx="8534400" cy="875552"/>
          </a:xfrm>
        </p:spPr>
        <p:txBody>
          <a:bodyPr/>
          <a:lstStyle/>
          <a:p>
            <a:r>
              <a:rPr lang="en-US" dirty="0" err="1"/>
              <a:t>Figuri</a:t>
            </a:r>
            <a:r>
              <a:rPr lang="en-US" dirty="0"/>
              <a:t> </a:t>
            </a:r>
            <a:r>
              <a:rPr lang="en-US" dirty="0" err="1"/>
              <a:t>vals</a:t>
            </a:r>
            <a:r>
              <a:rPr lang="en-US" dirty="0"/>
              <a:t> lent (</a:t>
            </a:r>
            <a:r>
              <a:rPr lang="en-US" dirty="0" err="1"/>
              <a:t>clasa</a:t>
            </a:r>
            <a:r>
              <a:rPr lang="en-US" dirty="0"/>
              <a:t> </a:t>
            </a:r>
            <a:r>
              <a:rPr lang="en-US" dirty="0" err="1"/>
              <a:t>d+c</a:t>
            </a:r>
            <a:r>
              <a:rPr lang="en-US" dirty="0"/>
              <a:t>)</a:t>
            </a:r>
            <a:endParaRPr lang="ro-RO" dirty="0"/>
          </a:p>
        </p:txBody>
      </p:sp>
      <p:graphicFrame>
        <p:nvGraphicFramePr>
          <p:cNvPr id="4" name="Content Placeholder 3">
            <a:extLst>
              <a:ext uri="{FF2B5EF4-FFF2-40B4-BE49-F238E27FC236}">
                <a16:creationId xmlns:a16="http://schemas.microsoft.com/office/drawing/2014/main" id="{358F046E-2D0C-8299-835F-B54CF78A5E2D}"/>
              </a:ext>
            </a:extLst>
          </p:cNvPr>
          <p:cNvGraphicFramePr>
            <a:graphicFrameLocks noGrp="1"/>
          </p:cNvGraphicFramePr>
          <p:nvPr>
            <p:ph idx="1"/>
            <p:extLst>
              <p:ext uri="{D42A27DB-BD31-4B8C-83A1-F6EECF244321}">
                <p14:modId xmlns:p14="http://schemas.microsoft.com/office/powerpoint/2010/main" val="2717781741"/>
              </p:ext>
            </p:extLst>
          </p:nvPr>
        </p:nvGraphicFramePr>
        <p:xfrm>
          <a:off x="684212" y="685800"/>
          <a:ext cx="10898188" cy="377952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REVERSE TURN NOTE- Foot Placement/Couple Position: May start with LF </a:t>
                      </a:r>
                      <a:r>
                        <a:rPr lang="en-US" sz="1600" dirty="0" err="1"/>
                        <a:t>fwd</a:t>
                      </a:r>
                      <a:r>
                        <a:rPr lang="en-US" sz="1600" dirty="0"/>
                        <a:t> in CBMP in Wing Position.</a:t>
                      </a:r>
                      <a:endParaRPr lang="ro-RO" sz="1600" dirty="0"/>
                    </a:p>
                  </a:txBody>
                  <a:tcPr/>
                </a:tc>
                <a:tc>
                  <a:txBody>
                    <a:bodyPr/>
                    <a:lstStyle/>
                    <a:p>
                      <a:r>
                        <a:rPr lang="en-US" sz="1600" dirty="0"/>
                        <a:t>PROGRESSIVE CHASSE TO R NOTE- Foot Placement/Couple Position: May start with LF </a:t>
                      </a:r>
                      <a:r>
                        <a:rPr lang="en-US" sz="1600" dirty="0" err="1"/>
                        <a:t>fwd</a:t>
                      </a:r>
                      <a:r>
                        <a:rPr lang="en-US" sz="1600" dirty="0"/>
                        <a:t> in CBMP in Wing Position.</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WHISK NOTE - Foot Placement/Couple Position: may start LF </a:t>
                      </a:r>
                      <a:r>
                        <a:rPr lang="en-US" sz="1600" dirty="0" err="1"/>
                        <a:t>fwd</a:t>
                      </a:r>
                      <a:r>
                        <a:rPr lang="en-US" sz="1600" dirty="0"/>
                        <a:t> in Wing Position</a:t>
                      </a:r>
                      <a:endParaRPr lang="ro-RO" sz="1600" dirty="0"/>
                    </a:p>
                  </a:txBody>
                  <a:tcPr/>
                </a:tc>
                <a:tc>
                  <a:txBody>
                    <a:bodyPr/>
                    <a:lstStyle/>
                    <a:p>
                      <a:r>
                        <a:rPr lang="en-US" sz="1600" dirty="0"/>
                        <a:t>TELEMARK NOTE -Foot Placement/ Couple Position: it may start LF </a:t>
                      </a:r>
                      <a:r>
                        <a:rPr lang="en-US" sz="1600" dirty="0" err="1"/>
                        <a:t>Fwd</a:t>
                      </a:r>
                      <a:r>
                        <a:rPr lang="en-US" sz="1600" dirty="0"/>
                        <a:t> in CBMP in Wing Position</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TELEMARK TO PP NOTE -Foot Placement/ Couple Position: it may start LF </a:t>
                      </a:r>
                      <a:r>
                        <a:rPr lang="en-US" sz="1600" dirty="0" err="1"/>
                        <a:t>fwd</a:t>
                      </a:r>
                      <a:r>
                        <a:rPr lang="en-US" sz="1600" dirty="0"/>
                        <a:t> in CBMP in Wing Position</a:t>
                      </a:r>
                      <a:endParaRPr lang="ro-RO" sz="1600" dirty="0"/>
                    </a:p>
                  </a:txBody>
                  <a:tcPr/>
                </a:tc>
                <a:tc>
                  <a:txBody>
                    <a:bodyPr/>
                    <a:lstStyle/>
                    <a:p>
                      <a:r>
                        <a:rPr lang="en-US" sz="1600" dirty="0"/>
                        <a:t>DRAG HESITATION Start: LF </a:t>
                      </a:r>
                      <a:r>
                        <a:rPr lang="en-US" sz="1600" dirty="0" err="1"/>
                        <a:t>Fwd</a:t>
                      </a:r>
                      <a:r>
                        <a:rPr lang="en-US" sz="1600" dirty="0"/>
                        <a:t> and slightly to side (Closed Position) Finish: LF closes to RF w/o weight, weight on RF (Closed Position) Timing: 123 NOTE - Foot Placement/ Couple Position: may start LF </a:t>
                      </a:r>
                      <a:r>
                        <a:rPr lang="en-US" sz="1600" dirty="0" err="1"/>
                        <a:t>Fwd</a:t>
                      </a:r>
                      <a:r>
                        <a:rPr lang="en-US" sz="1600" dirty="0"/>
                        <a:t> in CBMP in Wing Position </a:t>
                      </a:r>
                      <a:endParaRPr lang="ro-RO" sz="1600" dirty="0"/>
                    </a:p>
                  </a:txBody>
                  <a:tcPr/>
                </a:tc>
                <a:extLst>
                  <a:ext uri="{0D108BD9-81ED-4DB2-BD59-A6C34878D82A}">
                    <a16:rowId xmlns:a16="http://schemas.microsoft.com/office/drawing/2014/main" val="1151639525"/>
                  </a:ext>
                </a:extLst>
              </a:tr>
              <a:tr h="370840">
                <a:tc>
                  <a:txBody>
                    <a:bodyPr/>
                    <a:lstStyle/>
                    <a:p>
                      <a:r>
                        <a:rPr lang="en-US" sz="1600" dirty="0"/>
                        <a:t>OUTSIDE SPIN Start: LF </a:t>
                      </a:r>
                      <a:r>
                        <a:rPr lang="en-US" sz="1600" dirty="0" err="1"/>
                        <a:t>Bwd</a:t>
                      </a:r>
                      <a:r>
                        <a:rPr lang="en-US" sz="1600" dirty="0"/>
                        <a:t> in CBMP (small step) Finish: LF to side Timing: 123 NOTE - Quantity of Turn: may be </a:t>
                      </a:r>
                      <a:r>
                        <a:rPr lang="en-US" sz="1600" dirty="0" err="1"/>
                        <a:t>underturned</a:t>
                      </a:r>
                      <a:r>
                        <a:rPr lang="en-US" sz="1600" dirty="0"/>
                        <a:t> (no Pivot on step3) in which case the exit is RF </a:t>
                      </a:r>
                      <a:r>
                        <a:rPr lang="en-US" sz="1600" dirty="0" err="1"/>
                        <a:t>bwd</a:t>
                      </a:r>
                      <a:r>
                        <a:rPr lang="en-US" sz="1600" dirty="0"/>
                        <a:t> into any suitable figure</a:t>
                      </a:r>
                      <a:endParaRPr lang="ro-RO" sz="1600" dirty="0"/>
                    </a:p>
                  </a:txBody>
                  <a:tcPr/>
                </a:tc>
                <a:tc>
                  <a:txBody>
                    <a:bodyPr/>
                    <a:lstStyle/>
                    <a:p>
                      <a:r>
                        <a:rPr lang="en-US" sz="1600" dirty="0"/>
                        <a:t>REVERSE TURNING LOCK Start: RF </a:t>
                      </a:r>
                      <a:r>
                        <a:rPr lang="en-US" sz="1600" dirty="0" err="1"/>
                        <a:t>bwd</a:t>
                      </a:r>
                      <a:r>
                        <a:rPr lang="en-US" sz="1600" dirty="0"/>
                        <a:t> with R side leading (Closed Position) Finish: LF to side and slightly </a:t>
                      </a:r>
                      <a:r>
                        <a:rPr lang="en-US" sz="1600" dirty="0" err="1"/>
                        <a:t>fwd</a:t>
                      </a:r>
                      <a:r>
                        <a:rPr lang="en-US" sz="1600" dirty="0"/>
                        <a:t> (Closed Position) Timing: 1&amp;23 NOTE - Couple Position: may end in Promenade Position </a:t>
                      </a:r>
                      <a:endParaRPr lang="ro-RO" sz="1600" dirty="0"/>
                    </a:p>
                  </a:txBody>
                  <a:tcPr/>
                </a:tc>
                <a:extLst>
                  <a:ext uri="{0D108BD9-81ED-4DB2-BD59-A6C34878D82A}">
                    <a16:rowId xmlns:a16="http://schemas.microsoft.com/office/drawing/2014/main" val="1565930300"/>
                  </a:ext>
                </a:extLst>
              </a:tr>
            </a:tbl>
          </a:graphicData>
        </a:graphic>
      </p:graphicFrame>
    </p:spTree>
    <p:extLst>
      <p:ext uri="{BB962C8B-B14F-4D97-AF65-F5344CB8AC3E}">
        <p14:creationId xmlns:p14="http://schemas.microsoft.com/office/powerpoint/2010/main" val="560019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5B3635-97AB-FC0E-E155-16813F9514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9220D3-BF49-3952-C659-549CCC7BF2D8}"/>
              </a:ext>
            </a:extLst>
          </p:cNvPr>
          <p:cNvSpPr>
            <a:spLocks noGrp="1"/>
          </p:cNvSpPr>
          <p:nvPr>
            <p:ph type="title"/>
          </p:nvPr>
        </p:nvSpPr>
        <p:spPr>
          <a:xfrm>
            <a:off x="684212" y="5629836"/>
            <a:ext cx="8534400" cy="875552"/>
          </a:xfrm>
        </p:spPr>
        <p:txBody>
          <a:bodyPr/>
          <a:lstStyle/>
          <a:p>
            <a:r>
              <a:rPr lang="en-US" dirty="0" err="1"/>
              <a:t>Figuri</a:t>
            </a:r>
            <a:r>
              <a:rPr lang="en-US" dirty="0"/>
              <a:t> </a:t>
            </a:r>
            <a:r>
              <a:rPr lang="en-US" dirty="0" err="1"/>
              <a:t>vals</a:t>
            </a:r>
            <a:r>
              <a:rPr lang="en-US" dirty="0"/>
              <a:t> lent (</a:t>
            </a:r>
            <a:r>
              <a:rPr lang="en-US" dirty="0" err="1"/>
              <a:t>clasa</a:t>
            </a:r>
            <a:r>
              <a:rPr lang="en-US" dirty="0"/>
              <a:t> </a:t>
            </a:r>
            <a:r>
              <a:rPr lang="en-US" dirty="0" err="1"/>
              <a:t>d+c</a:t>
            </a:r>
            <a:r>
              <a:rPr lang="en-US" dirty="0"/>
              <a:t>)</a:t>
            </a:r>
            <a:endParaRPr lang="ro-RO" dirty="0"/>
          </a:p>
        </p:txBody>
      </p:sp>
      <p:graphicFrame>
        <p:nvGraphicFramePr>
          <p:cNvPr id="4" name="Content Placeholder 3">
            <a:extLst>
              <a:ext uri="{FF2B5EF4-FFF2-40B4-BE49-F238E27FC236}">
                <a16:creationId xmlns:a16="http://schemas.microsoft.com/office/drawing/2014/main" id="{3A8BF999-D586-325D-E09F-F7C65908C4E6}"/>
              </a:ext>
            </a:extLst>
          </p:cNvPr>
          <p:cNvGraphicFramePr>
            <a:graphicFrameLocks noGrp="1"/>
          </p:cNvGraphicFramePr>
          <p:nvPr>
            <p:ph idx="1"/>
            <p:extLst>
              <p:ext uri="{D42A27DB-BD31-4B8C-83A1-F6EECF244321}">
                <p14:modId xmlns:p14="http://schemas.microsoft.com/office/powerpoint/2010/main" val="1036290331"/>
              </p:ext>
            </p:extLst>
          </p:nvPr>
        </p:nvGraphicFramePr>
        <p:xfrm>
          <a:off x="684212" y="268942"/>
          <a:ext cx="10898188" cy="5540187"/>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831028">
                <a:tc>
                  <a:txBody>
                    <a:bodyPr/>
                    <a:lstStyle/>
                    <a:p>
                      <a:r>
                        <a:rPr lang="en-US" sz="1600" dirty="0"/>
                        <a:t>WING Start: RF </a:t>
                      </a:r>
                      <a:r>
                        <a:rPr lang="en-US" sz="1600" dirty="0" err="1"/>
                        <a:t>fwd</a:t>
                      </a:r>
                      <a:r>
                        <a:rPr lang="en-US" sz="1600" dirty="0"/>
                        <a:t> in CBMP (Outside Partner Position) Finish: LF closes to RF w/o weight, weight on RF (Wing Position) Timing: 1 (23)</a:t>
                      </a:r>
                      <a:endParaRPr lang="ro-RO" sz="1600" dirty="0"/>
                    </a:p>
                  </a:txBody>
                  <a:tcPr/>
                </a:tc>
                <a:tc>
                  <a:txBody>
                    <a:bodyPr/>
                    <a:lstStyle/>
                    <a:p>
                      <a:r>
                        <a:rPr lang="en-US" sz="1600" dirty="0"/>
                        <a:t>WING FROM PP Start: RF </a:t>
                      </a:r>
                      <a:r>
                        <a:rPr lang="en-US" sz="1600" dirty="0" err="1"/>
                        <a:t>fwd</a:t>
                      </a:r>
                      <a:r>
                        <a:rPr lang="en-US" sz="1600" dirty="0"/>
                        <a:t> and across in CBMP (Promenade Position) Finish: LF closes to RF w/o weight, weight on RF (Wing Position) Timing: 1 (23)</a:t>
                      </a:r>
                      <a:endParaRPr lang="ro-RO" sz="1600" dirty="0"/>
                    </a:p>
                  </a:txBody>
                  <a:tcPr/>
                </a:tc>
                <a:extLst>
                  <a:ext uri="{0D108BD9-81ED-4DB2-BD59-A6C34878D82A}">
                    <a16:rowId xmlns:a16="http://schemas.microsoft.com/office/drawing/2014/main" val="2305627948"/>
                  </a:ext>
                </a:extLst>
              </a:tr>
              <a:tr h="1323489">
                <a:tc>
                  <a:txBody>
                    <a:bodyPr/>
                    <a:lstStyle/>
                    <a:p>
                      <a:r>
                        <a:rPr lang="en-US" sz="1600" dirty="0"/>
                        <a:t>CROSS HESITATION FROM PP Start: RF </a:t>
                      </a:r>
                      <a:r>
                        <a:rPr lang="en-US" sz="1600" dirty="0" err="1"/>
                        <a:t>fwd</a:t>
                      </a:r>
                      <a:r>
                        <a:rPr lang="en-US" sz="1600" dirty="0"/>
                        <a:t> in CBMP (Promenade Position) Finish: Weight on RF Timing: 1 (23) NOTE - Quantity of Turn: may turn up to ¼ to L (Man)</a:t>
                      </a:r>
                      <a:endParaRPr lang="ro-RO" sz="1600" dirty="0"/>
                    </a:p>
                  </a:txBody>
                  <a:tcPr/>
                </a:tc>
                <a:tc>
                  <a:txBody>
                    <a:bodyPr/>
                    <a:lstStyle/>
                    <a:p>
                      <a:r>
                        <a:rPr lang="en-US" sz="1600" dirty="0"/>
                        <a:t>RUNNING CROSS CHASSE Start: RF </a:t>
                      </a:r>
                      <a:r>
                        <a:rPr lang="en-US" sz="1600" dirty="0" err="1"/>
                        <a:t>fwd</a:t>
                      </a:r>
                      <a:r>
                        <a:rPr lang="en-US" sz="1600" dirty="0"/>
                        <a:t> in CBMP (Outside Partner position) Finish: LF </a:t>
                      </a:r>
                      <a:r>
                        <a:rPr lang="en-US" sz="1600" dirty="0" err="1"/>
                        <a:t>fwd</a:t>
                      </a:r>
                      <a:r>
                        <a:rPr lang="en-US" sz="1600" dirty="0"/>
                        <a:t> L side leading (Closed Position) Timing: 1&amp;23 NOTE - Couple Position: may start and end in promenade Position. NOTE - Timing: alternative timing of 12&amp;3 may be used </a:t>
                      </a:r>
                      <a:endParaRPr lang="ro-RO" sz="1600" dirty="0"/>
                    </a:p>
                  </a:txBody>
                  <a:tcPr/>
                </a:tc>
                <a:extLst>
                  <a:ext uri="{0D108BD9-81ED-4DB2-BD59-A6C34878D82A}">
                    <a16:rowId xmlns:a16="http://schemas.microsoft.com/office/drawing/2014/main" val="512230822"/>
                  </a:ext>
                </a:extLst>
              </a:tr>
              <a:tr h="1323489">
                <a:tc>
                  <a:txBody>
                    <a:bodyPr/>
                    <a:lstStyle/>
                    <a:p>
                      <a:r>
                        <a:rPr lang="en-US" sz="1600" dirty="0"/>
                        <a:t>OUTSIDE SWIVEL Start: LF back in CBMP (Outside Partner Position) Finish: Weight on LF (Promenade position) Timing: 1 (23)</a:t>
                      </a:r>
                      <a:endParaRPr lang="ro-RO" sz="1600" dirty="0"/>
                    </a:p>
                  </a:txBody>
                  <a:tcPr/>
                </a:tc>
                <a:tc>
                  <a:txBody>
                    <a:bodyPr/>
                    <a:lstStyle/>
                    <a:p>
                      <a:r>
                        <a:rPr lang="en-US" sz="1600" dirty="0"/>
                        <a:t>QUICK OPEN REVERSE Start: RF </a:t>
                      </a:r>
                      <a:r>
                        <a:rPr lang="en-US" sz="1600" dirty="0" err="1"/>
                        <a:t>fwd</a:t>
                      </a:r>
                      <a:r>
                        <a:rPr lang="en-US" sz="1600" dirty="0"/>
                        <a:t> in CBMP (Outside Partner position) Finish: LF </a:t>
                      </a:r>
                      <a:r>
                        <a:rPr lang="en-US" sz="1600" dirty="0" err="1"/>
                        <a:t>bwd</a:t>
                      </a:r>
                      <a:r>
                        <a:rPr lang="en-US" sz="1600" dirty="0"/>
                        <a:t> in CBMP (Outside Partner position) Timing: 1&amp;23 NOTE - General: dance steps 1-4 of Quick Open Reverse Turn. NOTE - Couple Position: may start in promenade Position.</a:t>
                      </a:r>
                      <a:endParaRPr lang="ro-RO" sz="1600" dirty="0"/>
                    </a:p>
                  </a:txBody>
                  <a:tcPr/>
                </a:tc>
                <a:extLst>
                  <a:ext uri="{0D108BD9-81ED-4DB2-BD59-A6C34878D82A}">
                    <a16:rowId xmlns:a16="http://schemas.microsoft.com/office/drawing/2014/main" val="1151639525"/>
                  </a:ext>
                </a:extLst>
              </a:tr>
              <a:tr h="2062181">
                <a:tc>
                  <a:txBody>
                    <a:bodyPr/>
                    <a:lstStyle/>
                    <a:p>
                      <a:r>
                        <a:rPr lang="en-US" sz="1600" dirty="0"/>
                        <a:t>NATURAL SPIN TURN NOTE - Quantity of Turn: may be overturned to end almost backing LOD</a:t>
                      </a:r>
                      <a:endParaRPr lang="ro-RO" sz="1600" dirty="0"/>
                    </a:p>
                  </a:txBody>
                  <a:tcPr/>
                </a:tc>
                <a:tc>
                  <a:txBody>
                    <a:bodyPr/>
                    <a:lstStyle/>
                    <a:p>
                      <a:r>
                        <a:rPr lang="en-US" sz="1600" dirty="0"/>
                        <a:t>NATURAL TURNING LOCK Start: RF </a:t>
                      </a:r>
                      <a:r>
                        <a:rPr lang="en-US" sz="1600" dirty="0" err="1"/>
                        <a:t>bwd</a:t>
                      </a:r>
                      <a:r>
                        <a:rPr lang="en-US" sz="1600" dirty="0"/>
                        <a:t> with R side leading (Closed Position) Finish: LF diag. </a:t>
                      </a:r>
                      <a:r>
                        <a:rPr lang="en-US" sz="1600" dirty="0" err="1"/>
                        <a:t>fwd</a:t>
                      </a:r>
                      <a:r>
                        <a:rPr lang="en-US" sz="1600" dirty="0"/>
                        <a:t> L side leading (Promenade Position) Timing: 1&amp;23 NOTE - Couple Position/ Foot Placement: may end in Closed Position, the following step is taken RF </a:t>
                      </a:r>
                      <a:r>
                        <a:rPr lang="en-US" sz="1600" dirty="0" err="1"/>
                        <a:t>fwd</a:t>
                      </a:r>
                      <a:r>
                        <a:rPr lang="en-US" sz="1600" dirty="0"/>
                        <a:t> in CBMP in Outside Partner Position. NOTE- Quantity of Turn/ Couple Position: may overturn to end backing DC in Closed position.</a:t>
                      </a:r>
                      <a:endParaRPr lang="ro-RO" sz="1600" dirty="0"/>
                    </a:p>
                  </a:txBody>
                  <a:tcPr/>
                </a:tc>
                <a:extLst>
                  <a:ext uri="{0D108BD9-81ED-4DB2-BD59-A6C34878D82A}">
                    <a16:rowId xmlns:a16="http://schemas.microsoft.com/office/drawing/2014/main" val="1565930300"/>
                  </a:ext>
                </a:extLst>
              </a:tr>
            </a:tbl>
          </a:graphicData>
        </a:graphic>
      </p:graphicFrame>
    </p:spTree>
    <p:extLst>
      <p:ext uri="{BB962C8B-B14F-4D97-AF65-F5344CB8AC3E}">
        <p14:creationId xmlns:p14="http://schemas.microsoft.com/office/powerpoint/2010/main" val="35646412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F04655-9E30-4484-D760-E95CC673AC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89EA75-5DFF-A218-5393-08FC32841434}"/>
              </a:ext>
            </a:extLst>
          </p:cNvPr>
          <p:cNvSpPr>
            <a:spLocks noGrp="1"/>
          </p:cNvSpPr>
          <p:nvPr>
            <p:ph type="title"/>
          </p:nvPr>
        </p:nvSpPr>
        <p:spPr>
          <a:xfrm>
            <a:off x="684212" y="5629836"/>
            <a:ext cx="8534400" cy="875552"/>
          </a:xfrm>
        </p:spPr>
        <p:txBody>
          <a:bodyPr/>
          <a:lstStyle/>
          <a:p>
            <a:r>
              <a:rPr lang="en-US" dirty="0" err="1"/>
              <a:t>Figuri</a:t>
            </a:r>
            <a:r>
              <a:rPr lang="en-US" dirty="0"/>
              <a:t> </a:t>
            </a:r>
            <a:r>
              <a:rPr lang="en-US" dirty="0" err="1"/>
              <a:t>vals</a:t>
            </a:r>
            <a:r>
              <a:rPr lang="en-US" dirty="0"/>
              <a:t> lent (</a:t>
            </a:r>
            <a:r>
              <a:rPr lang="en-US" dirty="0" err="1"/>
              <a:t>clasa</a:t>
            </a:r>
            <a:r>
              <a:rPr lang="en-US" dirty="0"/>
              <a:t> </a:t>
            </a:r>
            <a:r>
              <a:rPr lang="en-US" dirty="0" err="1"/>
              <a:t>d+c</a:t>
            </a:r>
            <a:r>
              <a:rPr lang="en-US" dirty="0"/>
              <a:t>)</a:t>
            </a:r>
            <a:endParaRPr lang="ro-RO" dirty="0"/>
          </a:p>
        </p:txBody>
      </p:sp>
      <p:graphicFrame>
        <p:nvGraphicFramePr>
          <p:cNvPr id="4" name="Content Placeholder 3">
            <a:extLst>
              <a:ext uri="{FF2B5EF4-FFF2-40B4-BE49-F238E27FC236}">
                <a16:creationId xmlns:a16="http://schemas.microsoft.com/office/drawing/2014/main" id="{08F5FA60-4865-2CBE-9057-F4C1ADD7DEDB}"/>
              </a:ext>
            </a:extLst>
          </p:cNvPr>
          <p:cNvGraphicFramePr>
            <a:graphicFrameLocks noGrp="1"/>
          </p:cNvGraphicFramePr>
          <p:nvPr>
            <p:ph idx="1"/>
            <p:extLst>
              <p:ext uri="{D42A27DB-BD31-4B8C-83A1-F6EECF244321}">
                <p14:modId xmlns:p14="http://schemas.microsoft.com/office/powerpoint/2010/main" val="524903197"/>
              </p:ext>
            </p:extLst>
          </p:nvPr>
        </p:nvGraphicFramePr>
        <p:xfrm>
          <a:off x="684212" y="430306"/>
          <a:ext cx="10898188" cy="5351929"/>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1542081">
                <a:tc>
                  <a:txBody>
                    <a:bodyPr/>
                    <a:lstStyle/>
                    <a:p>
                      <a:r>
                        <a:rPr lang="en-US" sz="1400" dirty="0"/>
                        <a:t>REVERSE PIVOT Start: RF </a:t>
                      </a:r>
                      <a:r>
                        <a:rPr lang="en-US" sz="1400" dirty="0" err="1"/>
                        <a:t>diag</a:t>
                      </a:r>
                      <a:r>
                        <a:rPr lang="en-US" sz="1400" dirty="0"/>
                        <a:t>, </a:t>
                      </a:r>
                      <a:r>
                        <a:rPr lang="en-US" sz="1400" dirty="0" err="1"/>
                        <a:t>bwd</a:t>
                      </a:r>
                      <a:r>
                        <a:rPr lang="en-US" sz="1400" dirty="0"/>
                        <a:t> outside Lady’s LF (Closed Position) Finish: weight on RF (Closed Position) Timing: &amp; </a:t>
                      </a:r>
                      <a:endParaRPr lang="ro-RO" sz="1400" dirty="0"/>
                    </a:p>
                  </a:txBody>
                  <a:tcPr/>
                </a:tc>
                <a:tc>
                  <a:txBody>
                    <a:bodyPr/>
                    <a:lstStyle/>
                    <a:p>
                      <a:r>
                        <a:rPr lang="en-US" sz="1400" dirty="0"/>
                        <a:t>FALLAWAY NATURAL TURN Start: RF </a:t>
                      </a:r>
                      <a:r>
                        <a:rPr lang="en-US" sz="1400" dirty="0" err="1"/>
                        <a:t>fwd</a:t>
                      </a:r>
                      <a:r>
                        <a:rPr lang="en-US" sz="1400" dirty="0"/>
                        <a:t> and across in CBMP (Promenade Position) Finish: LF to side and slightly </a:t>
                      </a:r>
                      <a:r>
                        <a:rPr lang="en-US" sz="1400" dirty="0" err="1"/>
                        <a:t>fwd</a:t>
                      </a:r>
                      <a:r>
                        <a:rPr lang="en-US" sz="1400" dirty="0"/>
                        <a:t> (Closed Position) Timing: 123 123 NOTE - Foot Placement/ Couple Position: may start RF </a:t>
                      </a:r>
                      <a:r>
                        <a:rPr lang="en-US" sz="1400" dirty="0" err="1"/>
                        <a:t>fwd</a:t>
                      </a:r>
                      <a:r>
                        <a:rPr lang="en-US" sz="1400" dirty="0"/>
                        <a:t> in CBMP in Outside Partner position. It may end in Promenade Position.</a:t>
                      </a:r>
                      <a:endParaRPr lang="ro-RO" sz="1400" dirty="0"/>
                    </a:p>
                  </a:txBody>
                  <a:tcPr/>
                </a:tc>
                <a:extLst>
                  <a:ext uri="{0D108BD9-81ED-4DB2-BD59-A6C34878D82A}">
                    <a16:rowId xmlns:a16="http://schemas.microsoft.com/office/drawing/2014/main" val="2305627948"/>
                  </a:ext>
                </a:extLst>
              </a:tr>
              <a:tr h="1783977">
                <a:tc>
                  <a:txBody>
                    <a:bodyPr/>
                    <a:lstStyle/>
                    <a:p>
                      <a:r>
                        <a:rPr lang="en-US" sz="1400" dirty="0"/>
                        <a:t>RUNNING WEAVE FROM PP Start: RF </a:t>
                      </a:r>
                      <a:r>
                        <a:rPr lang="en-US" sz="1400" dirty="0" err="1"/>
                        <a:t>fwd</a:t>
                      </a:r>
                      <a:r>
                        <a:rPr lang="en-US" sz="1400" dirty="0"/>
                        <a:t> and across in CBMP (Promenade Position) Finish: RF crosses behind LF (Closed Position) Timing: 1&amp;23 123 NOTE - General: steps 1-4 or 5-7 only may be used. NOTE-Foot Placement/ Couple Position: May start RF </a:t>
                      </a:r>
                      <a:r>
                        <a:rPr lang="en-US" sz="1400" dirty="0" err="1"/>
                        <a:t>fwd</a:t>
                      </a:r>
                      <a:r>
                        <a:rPr lang="en-US" sz="1400" dirty="0"/>
                        <a:t> in CBMP in Outside Partner Position NOTE - Timing: alternative timing of 12&amp;3 may be used on steps 1-4</a:t>
                      </a:r>
                      <a:endParaRPr lang="ro-RO" sz="1400" dirty="0"/>
                    </a:p>
                  </a:txBody>
                  <a:tcPr/>
                </a:tc>
                <a:tc>
                  <a:txBody>
                    <a:bodyPr/>
                    <a:lstStyle/>
                    <a:p>
                      <a:r>
                        <a:rPr lang="en-US" sz="1400" dirty="0"/>
                        <a:t>RUNNING SPIN TURN Start: RF </a:t>
                      </a:r>
                      <a:r>
                        <a:rPr lang="en-US" sz="1400" dirty="0" err="1"/>
                        <a:t>fwd</a:t>
                      </a:r>
                      <a:r>
                        <a:rPr lang="en-US" sz="1400" dirty="0"/>
                        <a:t> (Closed Position) Finish: RF </a:t>
                      </a:r>
                      <a:r>
                        <a:rPr lang="en-US" sz="1400" dirty="0" err="1"/>
                        <a:t>bwd</a:t>
                      </a:r>
                      <a:r>
                        <a:rPr lang="en-US" sz="1400" dirty="0"/>
                        <a:t> R side leading (Closed Position) Timing: 123 1&amp;23 NOTE - Timing: alternative timing of 123 12&amp;3 may be used. NOTE-Foot Placement/ Couple Position: May start RF </a:t>
                      </a:r>
                      <a:r>
                        <a:rPr lang="en-US" sz="1400" dirty="0" err="1"/>
                        <a:t>fwd</a:t>
                      </a:r>
                      <a:r>
                        <a:rPr lang="en-US" sz="1400" dirty="0"/>
                        <a:t> in CBMP in Outside Partner Position</a:t>
                      </a:r>
                      <a:endParaRPr lang="ro-RO" sz="1400" dirty="0"/>
                    </a:p>
                  </a:txBody>
                  <a:tcPr/>
                </a:tc>
                <a:extLst>
                  <a:ext uri="{0D108BD9-81ED-4DB2-BD59-A6C34878D82A}">
                    <a16:rowId xmlns:a16="http://schemas.microsoft.com/office/drawing/2014/main" val="512230822"/>
                  </a:ext>
                </a:extLst>
              </a:tr>
              <a:tr h="2025871">
                <a:tc>
                  <a:txBody>
                    <a:bodyPr/>
                    <a:lstStyle/>
                    <a:p>
                      <a:r>
                        <a:rPr lang="en-US" sz="1400" dirty="0"/>
                        <a:t>OVERTURNED RUNNING SPIN TURN Start: RF </a:t>
                      </a:r>
                      <a:r>
                        <a:rPr lang="en-US" sz="1400" dirty="0" err="1"/>
                        <a:t>fwd</a:t>
                      </a:r>
                      <a:r>
                        <a:rPr lang="en-US" sz="1400" dirty="0"/>
                        <a:t> (Closed Position) Finish: LF closes to RF w/o weight, weight on RF (Wing Position) Timing: 123 1&amp;23 12&amp;3 NOTE - Couple Position/ Timing: From step 8 (instead of quick Wing) both partners may dance two steps </a:t>
                      </a:r>
                      <a:r>
                        <a:rPr lang="en-US" sz="1400" dirty="0" err="1"/>
                        <a:t>fwd</a:t>
                      </a:r>
                      <a:r>
                        <a:rPr lang="en-US" sz="1400" dirty="0"/>
                        <a:t> in Promenade Position with timing 23. NOTE - Timing: alternative timing of 12&amp;3 may be used on steps 4-7. NOTE-Foot Placement/ Couple Position: May start RF </a:t>
                      </a:r>
                      <a:r>
                        <a:rPr lang="en-US" sz="1400" dirty="0" err="1"/>
                        <a:t>fwd</a:t>
                      </a:r>
                      <a:r>
                        <a:rPr lang="en-US" sz="1400" dirty="0"/>
                        <a:t> in CBMP in Outside Partner Position</a:t>
                      </a:r>
                      <a:endParaRPr lang="ro-RO" sz="1400" dirty="0"/>
                    </a:p>
                  </a:txBody>
                  <a:tcPr/>
                </a:tc>
                <a:tc>
                  <a:txBody>
                    <a:bodyPr/>
                    <a:lstStyle/>
                    <a:p>
                      <a:r>
                        <a:rPr lang="en-US" sz="1400" dirty="0"/>
                        <a:t>FALLAWAY REVERSE AND SLIP PIVOT Start: LF </a:t>
                      </a:r>
                      <a:r>
                        <a:rPr lang="en-US" sz="1400" dirty="0" err="1"/>
                        <a:t>fwd</a:t>
                      </a:r>
                      <a:r>
                        <a:rPr lang="en-US" sz="1400" dirty="0"/>
                        <a:t> and slightly to side (Closed position) Finish: RF </a:t>
                      </a:r>
                      <a:r>
                        <a:rPr lang="en-US" sz="1400" dirty="0" err="1"/>
                        <a:t>bwd</a:t>
                      </a:r>
                      <a:r>
                        <a:rPr lang="en-US" sz="1400" dirty="0"/>
                        <a:t> (Slip Pivot) weight on RF, LF held in position (Closed Position) Timing: 1&amp;23 NOTE- Foot Placement/Couple Position: May start with LF </a:t>
                      </a:r>
                      <a:r>
                        <a:rPr lang="en-US" sz="1400" dirty="0" err="1"/>
                        <a:t>fwd</a:t>
                      </a:r>
                      <a:r>
                        <a:rPr lang="en-US" sz="1400" dirty="0"/>
                        <a:t> in CBMP in Wing Position. NOTE- Quantity of Turn: may be danced with less or no turn (when danced into a corner). NOTE - Timing: alternative timings of 12&amp;3 or 123&amp; may be used</a:t>
                      </a:r>
                      <a:endParaRPr lang="ro-RO" sz="1400" dirty="0"/>
                    </a:p>
                  </a:txBody>
                  <a:tcPr/>
                </a:tc>
                <a:extLst>
                  <a:ext uri="{0D108BD9-81ED-4DB2-BD59-A6C34878D82A}">
                    <a16:rowId xmlns:a16="http://schemas.microsoft.com/office/drawing/2014/main" val="1151639525"/>
                  </a:ext>
                </a:extLst>
              </a:tr>
            </a:tbl>
          </a:graphicData>
        </a:graphic>
      </p:graphicFrame>
    </p:spTree>
    <p:extLst>
      <p:ext uri="{BB962C8B-B14F-4D97-AF65-F5344CB8AC3E}">
        <p14:creationId xmlns:p14="http://schemas.microsoft.com/office/powerpoint/2010/main" val="8068384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5589A1-AF34-2443-E3B4-5A8DAE2623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BA860A-1A27-9802-3B93-61155F6EC017}"/>
              </a:ext>
            </a:extLst>
          </p:cNvPr>
          <p:cNvSpPr>
            <a:spLocks noGrp="1"/>
          </p:cNvSpPr>
          <p:nvPr>
            <p:ph type="title"/>
          </p:nvPr>
        </p:nvSpPr>
        <p:spPr>
          <a:xfrm>
            <a:off x="684212" y="5629836"/>
            <a:ext cx="8534400" cy="875552"/>
          </a:xfrm>
        </p:spPr>
        <p:txBody>
          <a:bodyPr/>
          <a:lstStyle/>
          <a:p>
            <a:r>
              <a:rPr lang="en-US" dirty="0" err="1"/>
              <a:t>Figuri</a:t>
            </a:r>
            <a:r>
              <a:rPr lang="en-US" dirty="0"/>
              <a:t> </a:t>
            </a:r>
            <a:r>
              <a:rPr lang="en-US" dirty="0" err="1"/>
              <a:t>vals</a:t>
            </a:r>
            <a:r>
              <a:rPr lang="en-US" dirty="0"/>
              <a:t> lent (</a:t>
            </a:r>
            <a:r>
              <a:rPr lang="en-US" dirty="0" err="1"/>
              <a:t>clasa</a:t>
            </a:r>
            <a:r>
              <a:rPr lang="en-US" dirty="0"/>
              <a:t> </a:t>
            </a:r>
            <a:r>
              <a:rPr lang="en-US" dirty="0" err="1"/>
              <a:t>d+c</a:t>
            </a:r>
            <a:r>
              <a:rPr lang="en-US" dirty="0"/>
              <a:t>)</a:t>
            </a:r>
            <a:endParaRPr lang="ro-RO" dirty="0"/>
          </a:p>
        </p:txBody>
      </p:sp>
      <p:graphicFrame>
        <p:nvGraphicFramePr>
          <p:cNvPr id="4" name="Content Placeholder 3">
            <a:extLst>
              <a:ext uri="{FF2B5EF4-FFF2-40B4-BE49-F238E27FC236}">
                <a16:creationId xmlns:a16="http://schemas.microsoft.com/office/drawing/2014/main" id="{6EDC51B7-64F5-98E0-5720-B6A5218C9A34}"/>
              </a:ext>
            </a:extLst>
          </p:cNvPr>
          <p:cNvGraphicFramePr>
            <a:graphicFrameLocks noGrp="1"/>
          </p:cNvGraphicFramePr>
          <p:nvPr>
            <p:ph idx="1"/>
            <p:extLst>
              <p:ext uri="{D42A27DB-BD31-4B8C-83A1-F6EECF244321}">
                <p14:modId xmlns:p14="http://schemas.microsoft.com/office/powerpoint/2010/main" val="2587101910"/>
              </p:ext>
            </p:extLst>
          </p:nvPr>
        </p:nvGraphicFramePr>
        <p:xfrm>
          <a:off x="684212" y="685800"/>
          <a:ext cx="10898188" cy="131064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CURVED FEATHER Start: RF </a:t>
                      </a:r>
                      <a:r>
                        <a:rPr lang="en-US" sz="1600" dirty="0" err="1"/>
                        <a:t>fwd</a:t>
                      </a:r>
                      <a:r>
                        <a:rPr lang="en-US" sz="1600" dirty="0"/>
                        <a:t> (Closed Position) Finish: RF </a:t>
                      </a:r>
                      <a:r>
                        <a:rPr lang="en-US" sz="1600" dirty="0" err="1"/>
                        <a:t>fwd</a:t>
                      </a:r>
                      <a:r>
                        <a:rPr lang="en-US" sz="1600" dirty="0"/>
                        <a:t> in CBMP (Outside Partner Position) Timing: 123 NOTE - Foot Placement/ Couple Position: step 1 may be danced RF </a:t>
                      </a:r>
                      <a:r>
                        <a:rPr lang="en-US" sz="1600" dirty="0" err="1"/>
                        <a:t>fwd</a:t>
                      </a:r>
                      <a:r>
                        <a:rPr lang="en-US" sz="1600" dirty="0"/>
                        <a:t> in CBMP in Outside Partner Position. May start in Promenade Position. </a:t>
                      </a:r>
                      <a:endParaRPr lang="ro-RO" sz="1600" dirty="0"/>
                    </a:p>
                  </a:txBody>
                  <a:tcPr/>
                </a:tc>
                <a:tc>
                  <a:txBody>
                    <a:bodyPr/>
                    <a:lstStyle/>
                    <a:p>
                      <a:r>
                        <a:rPr lang="en-US" sz="1600" dirty="0"/>
                        <a:t>BOUNCE FALLAWAY WEAVE ENDING Start: LF </a:t>
                      </a:r>
                      <a:r>
                        <a:rPr lang="en-US" sz="1600" dirty="0" err="1"/>
                        <a:t>fwd</a:t>
                      </a:r>
                      <a:r>
                        <a:rPr lang="en-US" sz="1600" dirty="0"/>
                        <a:t> and slightly to side (Closed Position) Finish: LF side and slightly </a:t>
                      </a:r>
                      <a:r>
                        <a:rPr lang="en-US" sz="1600" dirty="0" err="1"/>
                        <a:t>fwd</a:t>
                      </a:r>
                      <a:r>
                        <a:rPr lang="en-US" sz="1600" dirty="0"/>
                        <a:t> (Closed Position) Timing: 1&amp;23 123 NOTE - General: dance steps 1-4 of bounce fallaway followed by steps 4-6 of weave from PP</a:t>
                      </a:r>
                      <a:endParaRPr lang="ro-RO" sz="1600" dirty="0"/>
                    </a:p>
                  </a:txBody>
                  <a:tcPr/>
                </a:tc>
                <a:extLst>
                  <a:ext uri="{0D108BD9-81ED-4DB2-BD59-A6C34878D82A}">
                    <a16:rowId xmlns:a16="http://schemas.microsoft.com/office/drawing/2014/main" val="2305627948"/>
                  </a:ext>
                </a:extLst>
              </a:tr>
            </a:tbl>
          </a:graphicData>
        </a:graphic>
      </p:graphicFrame>
    </p:spTree>
    <p:extLst>
      <p:ext uri="{BB962C8B-B14F-4D97-AF65-F5344CB8AC3E}">
        <p14:creationId xmlns:p14="http://schemas.microsoft.com/office/powerpoint/2010/main" val="2164556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99D33-9120-FB5E-C702-AA696AEFA324}"/>
              </a:ext>
            </a:extLst>
          </p:cNvPr>
          <p:cNvSpPr>
            <a:spLocks noGrp="1"/>
          </p:cNvSpPr>
          <p:nvPr>
            <p:ph type="title"/>
          </p:nvPr>
        </p:nvSpPr>
        <p:spPr/>
        <p:txBody>
          <a:bodyPr>
            <a:normAutofit/>
          </a:bodyPr>
          <a:lstStyle/>
          <a:p>
            <a:r>
              <a:rPr lang="en-US" sz="2400" dirty="0" err="1"/>
              <a:t>Exemple</a:t>
            </a:r>
            <a:r>
              <a:rPr lang="en-US" sz="2400" dirty="0"/>
              <a:t> </a:t>
            </a:r>
            <a:r>
              <a:rPr lang="en-US" sz="2400" dirty="0" err="1"/>
              <a:t>Figuri</a:t>
            </a:r>
            <a:r>
              <a:rPr lang="en-US" sz="2400" dirty="0"/>
              <a:t> eliminate din </a:t>
            </a:r>
            <a:r>
              <a:rPr lang="en-US" sz="2400" dirty="0" err="1"/>
              <a:t>vechiul</a:t>
            </a:r>
            <a:r>
              <a:rPr lang="en-US" sz="2400" dirty="0"/>
              <a:t> </a:t>
            </a:r>
            <a:r>
              <a:rPr lang="en-US" sz="2400" dirty="0" err="1"/>
              <a:t>regulament</a:t>
            </a:r>
            <a:r>
              <a:rPr lang="en-US" sz="2400" dirty="0"/>
              <a:t> – </a:t>
            </a:r>
            <a:r>
              <a:rPr lang="en-US" sz="2400" dirty="0" err="1"/>
              <a:t>Vals</a:t>
            </a:r>
            <a:r>
              <a:rPr lang="en-US" sz="2400" dirty="0"/>
              <a:t> lent</a:t>
            </a:r>
            <a:endParaRPr lang="ro-RO" sz="2400" dirty="0"/>
          </a:p>
        </p:txBody>
      </p:sp>
      <p:sp>
        <p:nvSpPr>
          <p:cNvPr id="3" name="Content Placeholder 2">
            <a:extLst>
              <a:ext uri="{FF2B5EF4-FFF2-40B4-BE49-F238E27FC236}">
                <a16:creationId xmlns:a16="http://schemas.microsoft.com/office/drawing/2014/main" id="{42C924CA-BCB5-7B5D-6CDB-EDA0EE5D7B70}"/>
              </a:ext>
            </a:extLst>
          </p:cNvPr>
          <p:cNvSpPr>
            <a:spLocks noGrp="1"/>
          </p:cNvSpPr>
          <p:nvPr>
            <p:ph idx="1"/>
          </p:nvPr>
        </p:nvSpPr>
        <p:spPr/>
        <p:txBody>
          <a:bodyPr/>
          <a:lstStyle/>
          <a:p>
            <a:r>
              <a:rPr lang="ro-RO" sz="1800" b="0" i="0" u="none" strike="noStrike" baseline="0" dirty="0">
                <a:solidFill>
                  <a:srgbClr val="000000"/>
                </a:solidFill>
                <a:latin typeface="Times New Roman" panose="02020603050405020304" pitchFamily="18" charset="0"/>
              </a:rPr>
              <a:t>Closed Promenade 	</a:t>
            </a:r>
            <a:endParaRPr lang="en-US" sz="1800" b="0" i="0" u="none" strike="noStrike" baseline="0" dirty="0">
              <a:solidFill>
                <a:srgbClr val="000000"/>
              </a:solidFill>
              <a:latin typeface="Times New Roman" panose="02020603050405020304" pitchFamily="18" charset="0"/>
            </a:endParaRPr>
          </a:p>
          <a:p>
            <a:r>
              <a:rPr lang="ro-RO" sz="1800" b="0" i="0" u="none" strike="noStrike" baseline="0" dirty="0">
                <a:solidFill>
                  <a:srgbClr val="000000"/>
                </a:solidFill>
                <a:latin typeface="Times New Roman" panose="02020603050405020304" pitchFamily="18" charset="0"/>
              </a:rPr>
              <a:t>Weave from OP 	</a:t>
            </a:r>
          </a:p>
          <a:p>
            <a:r>
              <a:rPr lang="ro-RO" sz="1800" b="0" i="0" u="none" strike="noStrike" baseline="0" dirty="0">
                <a:solidFill>
                  <a:srgbClr val="000000"/>
                </a:solidFill>
                <a:latin typeface="Times New Roman" panose="02020603050405020304" pitchFamily="18" charset="0"/>
              </a:rPr>
              <a:t>Quick Weave from PP 	</a:t>
            </a:r>
            <a:endParaRPr lang="en-US" sz="1800" b="0" i="0" u="none" strike="noStrike" baseline="0" dirty="0">
              <a:solidFill>
                <a:srgbClr val="000000"/>
              </a:solidFill>
              <a:latin typeface="Times New Roman" panose="02020603050405020304" pitchFamily="18" charset="0"/>
            </a:endParaRPr>
          </a:p>
          <a:p>
            <a:r>
              <a:rPr lang="ro-RO" sz="1800" b="0" i="0" u="none" strike="noStrike" baseline="0" dirty="0">
                <a:solidFill>
                  <a:srgbClr val="000000"/>
                </a:solidFill>
                <a:latin typeface="Times New Roman" panose="02020603050405020304" pitchFamily="18" charset="0"/>
              </a:rPr>
              <a:t>Inverted Reverse Pivot 	</a:t>
            </a:r>
          </a:p>
          <a:p>
            <a:r>
              <a:rPr lang="ro-RO" sz="1800" b="0" i="0" u="none" strike="noStrike" baseline="0" dirty="0">
                <a:solidFill>
                  <a:srgbClr val="000000"/>
                </a:solidFill>
                <a:latin typeface="Times New Roman" panose="02020603050405020304" pitchFamily="18" charset="0"/>
              </a:rPr>
              <a:t>Contra Check 	</a:t>
            </a:r>
          </a:p>
          <a:p>
            <a:r>
              <a:rPr lang="ro-RO" sz="1800" b="0" i="0" u="none" strike="noStrike" baseline="0" dirty="0">
                <a:solidFill>
                  <a:srgbClr val="000000"/>
                </a:solidFill>
                <a:latin typeface="Times New Roman" panose="02020603050405020304" pitchFamily="18" charset="0"/>
              </a:rPr>
              <a:t>Left Whisk </a:t>
            </a:r>
            <a:endParaRPr lang="en-US" sz="1800" b="0" i="0" u="none" strike="noStrike" baseline="0" dirty="0">
              <a:solidFill>
                <a:srgbClr val="000000"/>
              </a:solidFill>
              <a:latin typeface="Times New Roman" panose="02020603050405020304" pitchFamily="18" charset="0"/>
            </a:endParaRPr>
          </a:p>
          <a:p>
            <a:r>
              <a:rPr lang="ro-RO" sz="1800" b="0" i="0" u="none" strike="noStrike" baseline="0" dirty="0">
                <a:solidFill>
                  <a:srgbClr val="000000"/>
                </a:solidFill>
                <a:latin typeface="Times New Roman" panose="02020603050405020304" pitchFamily="18" charset="0"/>
              </a:rPr>
              <a:t>Fallaway Whisk 		</a:t>
            </a:r>
          </a:p>
          <a:p>
            <a:endParaRPr lang="en-US" sz="1800" b="0" i="0" u="none" strike="noStrike" baseline="0" dirty="0">
              <a:solidFill>
                <a:srgbClr val="000000"/>
              </a:solidFill>
              <a:latin typeface="Times New Roman" panose="02020603050405020304" pitchFamily="18" charset="0"/>
            </a:endParaRPr>
          </a:p>
          <a:p>
            <a:endParaRPr lang="ro-RO" sz="1800" b="0" i="0" u="none" strike="noStrike" baseline="0" dirty="0">
              <a:solidFill>
                <a:srgbClr val="000000"/>
              </a:solidFill>
              <a:latin typeface="Times New Roman" panose="02020603050405020304" pitchFamily="18" charset="0"/>
            </a:endParaRPr>
          </a:p>
          <a:p>
            <a:endParaRPr lang="ro-RO" dirty="0"/>
          </a:p>
        </p:txBody>
      </p:sp>
    </p:spTree>
    <p:extLst>
      <p:ext uri="{BB962C8B-B14F-4D97-AF65-F5344CB8AC3E}">
        <p14:creationId xmlns:p14="http://schemas.microsoft.com/office/powerpoint/2010/main" val="27953181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C0EE0-9B87-DA3E-279E-79615ECDB72F}"/>
              </a:ext>
            </a:extLst>
          </p:cNvPr>
          <p:cNvSpPr>
            <a:spLocks noGrp="1"/>
          </p:cNvSpPr>
          <p:nvPr>
            <p:ph type="ctrTitle"/>
          </p:nvPr>
        </p:nvSpPr>
        <p:spPr/>
        <p:txBody>
          <a:bodyPr/>
          <a:lstStyle/>
          <a:p>
            <a:r>
              <a:rPr lang="en-US" dirty="0"/>
              <a:t>Quickstep	</a:t>
            </a:r>
            <a:endParaRPr lang="ro-RO" dirty="0"/>
          </a:p>
        </p:txBody>
      </p:sp>
      <p:sp>
        <p:nvSpPr>
          <p:cNvPr id="3" name="Subtitle 2">
            <a:extLst>
              <a:ext uri="{FF2B5EF4-FFF2-40B4-BE49-F238E27FC236}">
                <a16:creationId xmlns:a16="http://schemas.microsoft.com/office/drawing/2014/main" id="{93C4DA83-8903-0FEC-C4BA-7A52BC726EDC}"/>
              </a:ext>
            </a:extLst>
          </p:cNvPr>
          <p:cNvSpPr>
            <a:spLocks noGrp="1"/>
          </p:cNvSpPr>
          <p:nvPr>
            <p:ph type="subTitle" idx="1"/>
          </p:nvPr>
        </p:nvSpPr>
        <p:spPr/>
        <p:txBody>
          <a:bodyPr/>
          <a:lstStyle/>
          <a:p>
            <a:r>
              <a:rPr lang="en-US" dirty="0"/>
              <a:t>Syllabus 2025</a:t>
            </a:r>
            <a:endParaRPr lang="ro-RO" dirty="0"/>
          </a:p>
        </p:txBody>
      </p:sp>
    </p:spTree>
    <p:extLst>
      <p:ext uri="{BB962C8B-B14F-4D97-AF65-F5344CB8AC3E}">
        <p14:creationId xmlns:p14="http://schemas.microsoft.com/office/powerpoint/2010/main" val="12853347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36710A-D527-EE00-3252-7C4AF5506E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79AA67-8835-9DC0-9F33-D525ACB7CF1C}"/>
              </a:ext>
            </a:extLst>
          </p:cNvPr>
          <p:cNvSpPr>
            <a:spLocks noGrp="1"/>
          </p:cNvSpPr>
          <p:nvPr>
            <p:ph type="title"/>
          </p:nvPr>
        </p:nvSpPr>
        <p:spPr>
          <a:xfrm>
            <a:off x="684212" y="5629836"/>
            <a:ext cx="8534400" cy="875552"/>
          </a:xfrm>
        </p:spPr>
        <p:txBody>
          <a:bodyPr/>
          <a:lstStyle/>
          <a:p>
            <a:r>
              <a:rPr lang="en-US" dirty="0" err="1"/>
              <a:t>Figuri</a:t>
            </a:r>
            <a:r>
              <a:rPr lang="en-US" dirty="0"/>
              <a:t> quickstep(</a:t>
            </a:r>
            <a:r>
              <a:rPr lang="en-US" dirty="0" err="1"/>
              <a:t>clasa</a:t>
            </a:r>
            <a:r>
              <a:rPr lang="en-US" dirty="0"/>
              <a:t> hobby)</a:t>
            </a:r>
            <a:endParaRPr lang="ro-RO" dirty="0"/>
          </a:p>
        </p:txBody>
      </p:sp>
      <p:graphicFrame>
        <p:nvGraphicFramePr>
          <p:cNvPr id="4" name="Content Placeholder 3">
            <a:extLst>
              <a:ext uri="{FF2B5EF4-FFF2-40B4-BE49-F238E27FC236}">
                <a16:creationId xmlns:a16="http://schemas.microsoft.com/office/drawing/2014/main" id="{3F5B0607-5ACA-4D46-6604-748594E0F2BD}"/>
              </a:ext>
            </a:extLst>
          </p:cNvPr>
          <p:cNvGraphicFramePr>
            <a:graphicFrameLocks noGrp="1"/>
          </p:cNvGraphicFramePr>
          <p:nvPr>
            <p:ph idx="1"/>
            <p:extLst>
              <p:ext uri="{D42A27DB-BD31-4B8C-83A1-F6EECF244321}">
                <p14:modId xmlns:p14="http://schemas.microsoft.com/office/powerpoint/2010/main" val="187408579"/>
              </p:ext>
            </p:extLst>
          </p:nvPr>
        </p:nvGraphicFramePr>
        <p:xfrm>
          <a:off x="684212" y="685800"/>
          <a:ext cx="10898188" cy="426720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NATURAL TURN Start: RF </a:t>
                      </a:r>
                      <a:r>
                        <a:rPr lang="en-US" sz="1600" dirty="0" err="1"/>
                        <a:t>fwd</a:t>
                      </a:r>
                      <a:r>
                        <a:rPr lang="en-US" sz="1600" dirty="0"/>
                        <a:t> (Closed Position) Finish: RF closes to LF (Closed Position) Timing: SQQ NOTE - Couple Position: May start RF </a:t>
                      </a:r>
                      <a:r>
                        <a:rPr lang="en-US" sz="1600" dirty="0" err="1"/>
                        <a:t>fwd</a:t>
                      </a:r>
                      <a:r>
                        <a:rPr lang="en-US" sz="1600" dirty="0"/>
                        <a:t> in CBMP in Outside Partner Position</a:t>
                      </a:r>
                      <a:endParaRPr lang="ro-RO" sz="1600" dirty="0"/>
                    </a:p>
                  </a:txBody>
                  <a:tcPr/>
                </a:tc>
                <a:tc>
                  <a:txBody>
                    <a:bodyPr/>
                    <a:lstStyle/>
                    <a:p>
                      <a:r>
                        <a:rPr lang="en-US" sz="1600" dirty="0"/>
                        <a:t>REVERSE TURN Start: LF </a:t>
                      </a:r>
                      <a:r>
                        <a:rPr lang="en-US" sz="1600" dirty="0" err="1"/>
                        <a:t>fwd</a:t>
                      </a:r>
                      <a:r>
                        <a:rPr lang="en-US" sz="1600" dirty="0"/>
                        <a:t> and slightly to side (Closed Position) Finish: LF closes to RF (Closed Position) Timing: SQQ</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PROGRESSIVE CHASSE TO R Start: LF </a:t>
                      </a:r>
                      <a:r>
                        <a:rPr lang="en-US" sz="1600" dirty="0" err="1"/>
                        <a:t>fwd</a:t>
                      </a:r>
                      <a:r>
                        <a:rPr lang="en-US" sz="1600" dirty="0"/>
                        <a:t> and slightly to side (Closed Position) Finish: RF to side and slightly </a:t>
                      </a:r>
                      <a:r>
                        <a:rPr lang="en-US" sz="1600" dirty="0" err="1"/>
                        <a:t>Bwd</a:t>
                      </a:r>
                      <a:r>
                        <a:rPr lang="en-US" sz="1600" dirty="0"/>
                        <a:t> (Closed Position) Timing: SQQS</a:t>
                      </a:r>
                      <a:endParaRPr lang="ro-RO" sz="1600" dirty="0"/>
                    </a:p>
                  </a:txBody>
                  <a:tcPr/>
                </a:tc>
                <a:tc>
                  <a:txBody>
                    <a:bodyPr/>
                    <a:lstStyle/>
                    <a:p>
                      <a:r>
                        <a:rPr lang="en-US" sz="1600" dirty="0"/>
                        <a:t>PROGRESSIVE CHASSE TO L Start: RF back and slightly to side (Closed Position) Finish: LF to side and slightly </a:t>
                      </a:r>
                      <a:r>
                        <a:rPr lang="en-US" sz="1600" dirty="0" err="1"/>
                        <a:t>fwd</a:t>
                      </a:r>
                      <a:r>
                        <a:rPr lang="en-US" sz="1600" dirty="0"/>
                        <a:t> (Closed Position) Timing: SQQS </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CROSS CHASSE Start: LF </a:t>
                      </a:r>
                      <a:r>
                        <a:rPr lang="en-US" sz="1600" dirty="0" err="1"/>
                        <a:t>fwd</a:t>
                      </a:r>
                      <a:r>
                        <a:rPr lang="en-US" sz="1600" dirty="0"/>
                        <a:t> (Closed Position) Finish: LF closes to RF (Closed Position) Timing: SQQ</a:t>
                      </a:r>
                      <a:endParaRPr lang="ro-RO" sz="1600" dirty="0"/>
                    </a:p>
                  </a:txBody>
                  <a:tcPr/>
                </a:tc>
                <a:tc>
                  <a:txBody>
                    <a:bodyPr/>
                    <a:lstStyle/>
                    <a:p>
                      <a:r>
                        <a:rPr lang="en-US" sz="1600" dirty="0"/>
                        <a:t>QUARTER TURN TO R Start: RF </a:t>
                      </a:r>
                      <a:r>
                        <a:rPr lang="en-US" sz="1600" dirty="0" err="1"/>
                        <a:t>fwd</a:t>
                      </a:r>
                      <a:r>
                        <a:rPr lang="en-US" sz="1600" dirty="0"/>
                        <a:t> (Closed Position) Finish: LF to side and slightly </a:t>
                      </a:r>
                      <a:r>
                        <a:rPr lang="en-US" sz="1600" dirty="0" err="1"/>
                        <a:t>bwd</a:t>
                      </a:r>
                      <a:r>
                        <a:rPr lang="en-US" sz="1600" dirty="0"/>
                        <a:t> (Closed Position) Timing: SQQS NOTE - Couple Position: may start RF </a:t>
                      </a:r>
                      <a:r>
                        <a:rPr lang="en-US" sz="1600" dirty="0" err="1"/>
                        <a:t>fwd</a:t>
                      </a:r>
                      <a:r>
                        <a:rPr lang="en-US" sz="1600" dirty="0"/>
                        <a:t> in CBMP in Outside Partner Position </a:t>
                      </a:r>
                      <a:endParaRPr lang="ro-RO" sz="1600" dirty="0"/>
                    </a:p>
                  </a:txBody>
                  <a:tcPr/>
                </a:tc>
                <a:extLst>
                  <a:ext uri="{0D108BD9-81ED-4DB2-BD59-A6C34878D82A}">
                    <a16:rowId xmlns:a16="http://schemas.microsoft.com/office/drawing/2014/main" val="1151639525"/>
                  </a:ext>
                </a:extLst>
              </a:tr>
              <a:tr h="370840">
                <a:tc>
                  <a:txBody>
                    <a:bodyPr/>
                    <a:lstStyle/>
                    <a:p>
                      <a:r>
                        <a:rPr lang="en-US" sz="1600" dirty="0"/>
                        <a:t>QUARTER TURN TO L Start: RF </a:t>
                      </a:r>
                      <a:r>
                        <a:rPr lang="en-US" sz="1600" dirty="0" err="1"/>
                        <a:t>bwd</a:t>
                      </a:r>
                      <a:r>
                        <a:rPr lang="en-US" sz="1600" dirty="0"/>
                        <a:t> and slightly to side (Closed Position) Finish: RF closes to LF (Closed Position) Timing: SQQ </a:t>
                      </a:r>
                      <a:endParaRPr lang="ro-RO" sz="1600" dirty="0"/>
                    </a:p>
                  </a:txBody>
                  <a:tcPr/>
                </a:tc>
                <a:tc>
                  <a:txBody>
                    <a:bodyPr/>
                    <a:lstStyle/>
                    <a:p>
                      <a:r>
                        <a:rPr lang="en-US" sz="1600" dirty="0"/>
                        <a:t>BACKWARD LOCK Start: LF </a:t>
                      </a:r>
                      <a:r>
                        <a:rPr lang="en-US" sz="1600" dirty="0" err="1"/>
                        <a:t>bwd</a:t>
                      </a:r>
                      <a:r>
                        <a:rPr lang="en-US" sz="1600" dirty="0"/>
                        <a:t> in CBMP (Outside Partner Position) Finish: RF </a:t>
                      </a:r>
                      <a:r>
                        <a:rPr lang="en-US" sz="1600" dirty="0" err="1"/>
                        <a:t>diag</a:t>
                      </a:r>
                      <a:r>
                        <a:rPr lang="en-US" sz="1600" dirty="0"/>
                        <a:t> </a:t>
                      </a:r>
                      <a:r>
                        <a:rPr lang="en-US" sz="1600" dirty="0" err="1"/>
                        <a:t>bwd</a:t>
                      </a:r>
                      <a:r>
                        <a:rPr lang="en-US" sz="1600" dirty="0"/>
                        <a:t> (Closed Position) Timing: SQQS NOTE - General: Steps 2-4 only may be used NOTE - Couple Position: Step 1 may be LF </a:t>
                      </a:r>
                      <a:r>
                        <a:rPr lang="en-US" sz="1600" dirty="0" err="1"/>
                        <a:t>bwd</a:t>
                      </a:r>
                      <a:r>
                        <a:rPr lang="en-US" sz="1600" dirty="0"/>
                        <a:t> in Closed Position</a:t>
                      </a:r>
                      <a:endParaRPr lang="ro-RO" sz="1600" dirty="0"/>
                    </a:p>
                  </a:txBody>
                  <a:tcPr/>
                </a:tc>
                <a:extLst>
                  <a:ext uri="{0D108BD9-81ED-4DB2-BD59-A6C34878D82A}">
                    <a16:rowId xmlns:a16="http://schemas.microsoft.com/office/drawing/2014/main" val="1565930300"/>
                  </a:ext>
                </a:extLst>
              </a:tr>
            </a:tbl>
          </a:graphicData>
        </a:graphic>
      </p:graphicFrame>
    </p:spTree>
    <p:extLst>
      <p:ext uri="{BB962C8B-B14F-4D97-AF65-F5344CB8AC3E}">
        <p14:creationId xmlns:p14="http://schemas.microsoft.com/office/powerpoint/2010/main" val="42514134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416126-22D2-15FE-54DA-0F61EC595A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649534-8CCD-65CA-E31B-DB4D6956F9E3}"/>
              </a:ext>
            </a:extLst>
          </p:cNvPr>
          <p:cNvSpPr>
            <a:spLocks noGrp="1"/>
          </p:cNvSpPr>
          <p:nvPr>
            <p:ph type="title"/>
          </p:nvPr>
        </p:nvSpPr>
        <p:spPr>
          <a:xfrm>
            <a:off x="684212" y="5629836"/>
            <a:ext cx="8534400" cy="875552"/>
          </a:xfrm>
        </p:spPr>
        <p:txBody>
          <a:bodyPr/>
          <a:lstStyle/>
          <a:p>
            <a:r>
              <a:rPr lang="en-US" dirty="0" err="1"/>
              <a:t>Figuri</a:t>
            </a:r>
            <a:r>
              <a:rPr lang="en-US" dirty="0"/>
              <a:t> quickstep(</a:t>
            </a:r>
            <a:r>
              <a:rPr lang="en-US" dirty="0" err="1"/>
              <a:t>clasa</a:t>
            </a:r>
            <a:r>
              <a:rPr lang="en-US" dirty="0"/>
              <a:t> hobby)</a:t>
            </a:r>
            <a:endParaRPr lang="ro-RO" dirty="0"/>
          </a:p>
        </p:txBody>
      </p:sp>
      <p:graphicFrame>
        <p:nvGraphicFramePr>
          <p:cNvPr id="4" name="Content Placeholder 3">
            <a:extLst>
              <a:ext uri="{FF2B5EF4-FFF2-40B4-BE49-F238E27FC236}">
                <a16:creationId xmlns:a16="http://schemas.microsoft.com/office/drawing/2014/main" id="{79FA569B-AA76-F51F-66DC-F1AA7AEF82A3}"/>
              </a:ext>
            </a:extLst>
          </p:cNvPr>
          <p:cNvGraphicFramePr>
            <a:graphicFrameLocks noGrp="1"/>
          </p:cNvGraphicFramePr>
          <p:nvPr>
            <p:ph idx="1"/>
            <p:extLst>
              <p:ext uri="{D42A27DB-BD31-4B8C-83A1-F6EECF244321}">
                <p14:modId xmlns:p14="http://schemas.microsoft.com/office/powerpoint/2010/main" val="1888996750"/>
              </p:ext>
            </p:extLst>
          </p:nvPr>
        </p:nvGraphicFramePr>
        <p:xfrm>
          <a:off x="684212" y="685799"/>
          <a:ext cx="10898188" cy="4459942"/>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1322604">
                <a:tc>
                  <a:txBody>
                    <a:bodyPr/>
                    <a:lstStyle/>
                    <a:p>
                      <a:r>
                        <a:rPr lang="en-US" sz="1600" dirty="0"/>
                        <a:t>FORWARD LOCK Start: RF </a:t>
                      </a:r>
                      <a:r>
                        <a:rPr lang="en-US" sz="1600" dirty="0" err="1"/>
                        <a:t>fwd</a:t>
                      </a:r>
                      <a:r>
                        <a:rPr lang="en-US" sz="1600" dirty="0"/>
                        <a:t> in CBMP (Outside Partner Position) Finish: LF </a:t>
                      </a:r>
                      <a:r>
                        <a:rPr lang="en-US" sz="1600" dirty="0" err="1"/>
                        <a:t>diag</a:t>
                      </a:r>
                      <a:r>
                        <a:rPr lang="en-US" sz="1600" dirty="0"/>
                        <a:t> </a:t>
                      </a:r>
                      <a:r>
                        <a:rPr lang="en-US" sz="1600" dirty="0" err="1"/>
                        <a:t>fwd</a:t>
                      </a:r>
                      <a:r>
                        <a:rPr lang="en-US" sz="1600" dirty="0"/>
                        <a:t> (Closed Position) Timing: SQQS NOTE - General: Steps 2-4 only may be used. NOTE - Couple Position: Step 1 may be RF </a:t>
                      </a:r>
                      <a:r>
                        <a:rPr lang="en-US" sz="1600" dirty="0" err="1"/>
                        <a:t>fwd</a:t>
                      </a:r>
                      <a:r>
                        <a:rPr lang="en-US" sz="1600" dirty="0"/>
                        <a:t> in Closed Position</a:t>
                      </a:r>
                      <a:endParaRPr lang="ro-RO" sz="1600" dirty="0"/>
                    </a:p>
                  </a:txBody>
                  <a:tcPr/>
                </a:tc>
                <a:tc>
                  <a:txBody>
                    <a:bodyPr/>
                    <a:lstStyle/>
                    <a:p>
                      <a:r>
                        <a:rPr lang="en-US" sz="1600" dirty="0"/>
                        <a:t>OUTSIDE CHANGE Start: LF </a:t>
                      </a:r>
                      <a:r>
                        <a:rPr lang="en-US" sz="1600" dirty="0" err="1"/>
                        <a:t>bwd</a:t>
                      </a:r>
                      <a:r>
                        <a:rPr lang="en-US" sz="1600" dirty="0"/>
                        <a:t> in CBMP (Outside Partner Position) Finish: LF to side and slightly </a:t>
                      </a:r>
                      <a:r>
                        <a:rPr lang="en-US" sz="1600" dirty="0" err="1"/>
                        <a:t>fwd</a:t>
                      </a:r>
                      <a:r>
                        <a:rPr lang="en-US" sz="1600" dirty="0"/>
                        <a:t> (Closed Position) Timing: SQQ</a:t>
                      </a:r>
                      <a:endParaRPr lang="ro-RO" sz="1600" dirty="0"/>
                    </a:p>
                  </a:txBody>
                  <a:tcPr/>
                </a:tc>
                <a:extLst>
                  <a:ext uri="{0D108BD9-81ED-4DB2-BD59-A6C34878D82A}">
                    <a16:rowId xmlns:a16="http://schemas.microsoft.com/office/drawing/2014/main" val="2305627948"/>
                  </a:ext>
                </a:extLst>
              </a:tr>
              <a:tr h="1568669">
                <a:tc>
                  <a:txBody>
                    <a:bodyPr/>
                    <a:lstStyle/>
                    <a:p>
                      <a:r>
                        <a:rPr lang="en-US" sz="1600" dirty="0"/>
                        <a:t>HESITATION CHANGE Start: LF </a:t>
                      </a:r>
                      <a:r>
                        <a:rPr lang="en-US" sz="1600" dirty="0" err="1"/>
                        <a:t>bwd</a:t>
                      </a:r>
                      <a:r>
                        <a:rPr lang="en-US" sz="1600" dirty="0"/>
                        <a:t> and slightly to side (Closed Position) Finish: Weight on RF, LF closes to RF without weight (Closed Position) Timing: SSS NOTE - Couple Position: Step 1 may be taken in CBMP in Outside Partner Position. NOTE - General: Steps 1 -2 only may be used</a:t>
                      </a:r>
                      <a:endParaRPr lang="ro-RO" sz="1600" dirty="0"/>
                    </a:p>
                  </a:txBody>
                  <a:tcPr/>
                </a:tc>
                <a:tc>
                  <a:txBody>
                    <a:bodyPr/>
                    <a:lstStyle/>
                    <a:p>
                      <a:r>
                        <a:rPr lang="en-US" sz="1600" dirty="0"/>
                        <a:t>TIPPLE CHASSE TO R - AT THE CORNER Start: LF </a:t>
                      </a:r>
                      <a:r>
                        <a:rPr lang="en-US" sz="1600" dirty="0" err="1"/>
                        <a:t>bwd</a:t>
                      </a:r>
                      <a:r>
                        <a:rPr lang="en-US" sz="1600" dirty="0"/>
                        <a:t> (Closed Position) Finish: RF to side and slightly </a:t>
                      </a:r>
                      <a:r>
                        <a:rPr lang="en-US" sz="1600" dirty="0" err="1"/>
                        <a:t>fwd</a:t>
                      </a:r>
                      <a:r>
                        <a:rPr lang="en-US" sz="1600" dirty="0"/>
                        <a:t> (Closed Position) Timing: SQQS NOTE - Foot Placement/Couple Position: Step 1 may be taken </a:t>
                      </a:r>
                      <a:r>
                        <a:rPr lang="en-US" sz="1600" dirty="0" err="1"/>
                        <a:t>bwd</a:t>
                      </a:r>
                      <a:r>
                        <a:rPr lang="en-US" sz="1600" dirty="0"/>
                        <a:t> in CBMP in Outside Partner Position NOTE - General: Steps 2 - 4 only may be used </a:t>
                      </a:r>
                      <a:endParaRPr lang="ro-RO" sz="1600" dirty="0"/>
                    </a:p>
                  </a:txBody>
                  <a:tcPr/>
                </a:tc>
                <a:extLst>
                  <a:ext uri="{0D108BD9-81ED-4DB2-BD59-A6C34878D82A}">
                    <a16:rowId xmlns:a16="http://schemas.microsoft.com/office/drawing/2014/main" val="512230822"/>
                  </a:ext>
                </a:extLst>
              </a:tr>
              <a:tr h="1568669">
                <a:tc>
                  <a:txBody>
                    <a:bodyPr/>
                    <a:lstStyle/>
                    <a:p>
                      <a:r>
                        <a:rPr lang="en-US" sz="1600" dirty="0"/>
                        <a:t>TIPPLE CHASSE TO R - ALONG LOD Start: LF </a:t>
                      </a:r>
                      <a:r>
                        <a:rPr lang="en-US" sz="1600" dirty="0" err="1"/>
                        <a:t>bwd</a:t>
                      </a:r>
                      <a:r>
                        <a:rPr lang="en-US" sz="1600" dirty="0"/>
                        <a:t> (Closed Position) Finish: RF to side and slightly </a:t>
                      </a:r>
                      <a:r>
                        <a:rPr lang="en-US" sz="1600" dirty="0" err="1"/>
                        <a:t>fwd</a:t>
                      </a:r>
                      <a:r>
                        <a:rPr lang="en-US" sz="1600" dirty="0"/>
                        <a:t> (Closed Position) Timing: SQQS NOTE - General: Steps 2-4 only may be used NOTE - Foot Placement/Couple Position: Step 1 may be taken </a:t>
                      </a:r>
                      <a:r>
                        <a:rPr lang="en-US" sz="1600" dirty="0" err="1"/>
                        <a:t>bwd</a:t>
                      </a:r>
                      <a:r>
                        <a:rPr lang="en-US" sz="1600" dirty="0"/>
                        <a:t> in CBMP in Outside Partner Position</a:t>
                      </a:r>
                      <a:endParaRPr lang="ro-RO" sz="1600" dirty="0"/>
                    </a:p>
                  </a:txBody>
                  <a:tcPr/>
                </a:tc>
                <a:tc>
                  <a:txBody>
                    <a:bodyPr/>
                    <a:lstStyle/>
                    <a:p>
                      <a:r>
                        <a:rPr lang="en-US" sz="1600" dirty="0"/>
                        <a:t>TIPPLE CHASSE TO L Start: RF </a:t>
                      </a:r>
                      <a:r>
                        <a:rPr lang="en-US" sz="1600" dirty="0" err="1"/>
                        <a:t>fwd</a:t>
                      </a:r>
                      <a:r>
                        <a:rPr lang="en-US" sz="1600" dirty="0"/>
                        <a:t> in CBMP (Outside Partner Position) Finish: LF to side and slightly </a:t>
                      </a:r>
                      <a:r>
                        <a:rPr lang="en-US" sz="1600" dirty="0" err="1"/>
                        <a:t>fwd</a:t>
                      </a:r>
                      <a:r>
                        <a:rPr lang="en-US" sz="1600" dirty="0"/>
                        <a:t> (Closed Position) Timing: SQQS NOTE - Couple Position: May start RF </a:t>
                      </a:r>
                      <a:r>
                        <a:rPr lang="en-US" sz="1600" dirty="0" err="1"/>
                        <a:t>fwd</a:t>
                      </a:r>
                      <a:r>
                        <a:rPr lang="en-US" sz="1600" dirty="0"/>
                        <a:t> in Closed Position NOTE - General: Steps 2-4 only may be used</a:t>
                      </a:r>
                      <a:endParaRPr lang="ro-RO" sz="1600" dirty="0"/>
                    </a:p>
                  </a:txBody>
                  <a:tcPr/>
                </a:tc>
                <a:extLst>
                  <a:ext uri="{0D108BD9-81ED-4DB2-BD59-A6C34878D82A}">
                    <a16:rowId xmlns:a16="http://schemas.microsoft.com/office/drawing/2014/main" val="1151639525"/>
                  </a:ext>
                </a:extLst>
              </a:tr>
            </a:tbl>
          </a:graphicData>
        </a:graphic>
      </p:graphicFrame>
      <p:sp>
        <p:nvSpPr>
          <p:cNvPr id="3" name="Title 1">
            <a:extLst>
              <a:ext uri="{FF2B5EF4-FFF2-40B4-BE49-F238E27FC236}">
                <a16:creationId xmlns:a16="http://schemas.microsoft.com/office/drawing/2014/main" id="{1D225292-C60A-171A-8A4A-A448E72E1C36}"/>
              </a:ext>
            </a:extLst>
          </p:cNvPr>
          <p:cNvSpPr txBox="1">
            <a:spLocks/>
          </p:cNvSpPr>
          <p:nvPr/>
        </p:nvSpPr>
        <p:spPr>
          <a:xfrm>
            <a:off x="684212" y="5056095"/>
            <a:ext cx="10898188" cy="875552"/>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dirty="0"/>
              <a:t>When two figures cannot be directly connected, a linking step (Timing S) may be used in Quickstep</a:t>
            </a:r>
            <a:endParaRPr lang="ro-RO" sz="1800" dirty="0"/>
          </a:p>
        </p:txBody>
      </p:sp>
    </p:spTree>
    <p:extLst>
      <p:ext uri="{BB962C8B-B14F-4D97-AF65-F5344CB8AC3E}">
        <p14:creationId xmlns:p14="http://schemas.microsoft.com/office/powerpoint/2010/main" val="1460121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C75E1-CBAC-D032-2B95-A0BB63B29360}"/>
              </a:ext>
            </a:extLst>
          </p:cNvPr>
          <p:cNvSpPr>
            <a:spLocks noGrp="1"/>
          </p:cNvSpPr>
          <p:nvPr>
            <p:ph type="title"/>
          </p:nvPr>
        </p:nvSpPr>
        <p:spPr/>
        <p:txBody>
          <a:bodyPr/>
          <a:lstStyle/>
          <a:p>
            <a:r>
              <a:rPr lang="en-US" dirty="0" err="1"/>
              <a:t>Consideratii</a:t>
            </a:r>
            <a:r>
              <a:rPr lang="en-US" dirty="0"/>
              <a:t> generale</a:t>
            </a:r>
            <a:endParaRPr lang="ro-RO" dirty="0"/>
          </a:p>
        </p:txBody>
      </p:sp>
      <p:sp>
        <p:nvSpPr>
          <p:cNvPr id="3" name="Content Placeholder 2">
            <a:extLst>
              <a:ext uri="{FF2B5EF4-FFF2-40B4-BE49-F238E27FC236}">
                <a16:creationId xmlns:a16="http://schemas.microsoft.com/office/drawing/2014/main" id="{031985E4-0D53-7FBF-C13A-EEDCA2ECB37F}"/>
              </a:ext>
            </a:extLst>
          </p:cNvPr>
          <p:cNvSpPr>
            <a:spLocks noGrp="1"/>
          </p:cNvSpPr>
          <p:nvPr>
            <p:ph idx="1"/>
          </p:nvPr>
        </p:nvSpPr>
        <p:spPr>
          <a:xfrm>
            <a:off x="684211" y="685800"/>
            <a:ext cx="10602353" cy="3615267"/>
          </a:xfrm>
        </p:spPr>
        <p:txBody>
          <a:bodyPr/>
          <a:lstStyle/>
          <a:p>
            <a:r>
              <a:rPr lang="en-US" dirty="0" err="1"/>
              <a:t>Armonizarea</a:t>
            </a:r>
            <a:r>
              <a:rPr lang="en-US" dirty="0"/>
              <a:t> </a:t>
            </a:r>
            <a:r>
              <a:rPr lang="en-US" dirty="0" err="1"/>
              <a:t>listei</a:t>
            </a:r>
            <a:r>
              <a:rPr lang="en-US" dirty="0"/>
              <a:t> de </a:t>
            </a:r>
            <a:r>
              <a:rPr lang="en-US" dirty="0" err="1"/>
              <a:t>figuri</a:t>
            </a:r>
            <a:r>
              <a:rPr lang="en-US" dirty="0"/>
              <a:t> cu </a:t>
            </a:r>
            <a:r>
              <a:rPr lang="en-US" dirty="0" err="1"/>
              <a:t>regulamentul</a:t>
            </a:r>
            <a:r>
              <a:rPr lang="en-US" dirty="0"/>
              <a:t> WDSF</a:t>
            </a:r>
          </a:p>
          <a:p>
            <a:r>
              <a:rPr lang="en-US" dirty="0" err="1"/>
              <a:t>Introducerea</a:t>
            </a:r>
            <a:r>
              <a:rPr lang="en-US" dirty="0"/>
              <a:t> de </a:t>
            </a:r>
            <a:r>
              <a:rPr lang="en-US" dirty="0" err="1"/>
              <a:t>figuri</a:t>
            </a:r>
            <a:r>
              <a:rPr lang="en-US" dirty="0"/>
              <a:t> </a:t>
            </a:r>
            <a:r>
              <a:rPr lang="en-US" dirty="0" err="1"/>
              <a:t>obligatori</a:t>
            </a:r>
            <a:r>
              <a:rPr lang="en-US" dirty="0"/>
              <a:t> </a:t>
            </a:r>
            <a:r>
              <a:rPr lang="en-US" dirty="0" err="1"/>
              <a:t>pentru</a:t>
            </a:r>
            <a:r>
              <a:rPr lang="en-US" dirty="0"/>
              <a:t> fete solo, </a:t>
            </a:r>
            <a:r>
              <a:rPr lang="en-US" dirty="0" err="1"/>
              <a:t>debutanti</a:t>
            </a:r>
            <a:r>
              <a:rPr lang="en-US" dirty="0"/>
              <a:t> </a:t>
            </a:r>
            <a:r>
              <a:rPr lang="en-US" dirty="0" err="1"/>
              <a:t>si</a:t>
            </a:r>
            <a:r>
              <a:rPr lang="en-US" dirty="0"/>
              <a:t> </a:t>
            </a:r>
            <a:r>
              <a:rPr lang="en-US" dirty="0" err="1"/>
              <a:t>precompetitionali</a:t>
            </a:r>
            <a:endParaRPr lang="en-US" dirty="0"/>
          </a:p>
          <a:p>
            <a:r>
              <a:rPr lang="en-US" dirty="0" err="1"/>
              <a:t>Regandirea</a:t>
            </a:r>
            <a:r>
              <a:rPr lang="en-US" dirty="0"/>
              <a:t> </a:t>
            </a:r>
            <a:r>
              <a:rPr lang="en-US" dirty="0" err="1"/>
              <a:t>listelor</a:t>
            </a:r>
            <a:r>
              <a:rPr lang="en-US" dirty="0"/>
              <a:t> de </a:t>
            </a:r>
            <a:r>
              <a:rPr lang="en-US" dirty="0" err="1"/>
              <a:t>figuri</a:t>
            </a:r>
            <a:r>
              <a:rPr lang="en-US" dirty="0"/>
              <a:t> </a:t>
            </a:r>
            <a:r>
              <a:rPr lang="en-US" dirty="0" err="1"/>
              <a:t>dintr</a:t>
            </a:r>
            <a:r>
              <a:rPr lang="en-US" dirty="0"/>
              <a:t>-o </a:t>
            </a:r>
            <a:r>
              <a:rPr lang="en-US" dirty="0" err="1"/>
              <a:t>perspectiva</a:t>
            </a:r>
            <a:r>
              <a:rPr lang="en-US" dirty="0"/>
              <a:t> </a:t>
            </a:r>
            <a:r>
              <a:rPr lang="en-US" dirty="0" err="1"/>
              <a:t>didactica</a:t>
            </a:r>
            <a:endParaRPr lang="en-US" dirty="0"/>
          </a:p>
          <a:p>
            <a:r>
              <a:rPr lang="en-US" dirty="0" err="1"/>
              <a:t>Unificarea</a:t>
            </a:r>
            <a:r>
              <a:rPr lang="en-US" dirty="0"/>
              <a:t> </a:t>
            </a:r>
            <a:r>
              <a:rPr lang="en-US" dirty="0" err="1"/>
              <a:t>regulilor</a:t>
            </a:r>
            <a:r>
              <a:rPr lang="en-US" dirty="0"/>
              <a:t> </a:t>
            </a:r>
            <a:r>
              <a:rPr lang="en-US" dirty="0" err="1"/>
              <a:t>pentru</a:t>
            </a:r>
            <a:r>
              <a:rPr lang="en-US" dirty="0"/>
              <a:t> </a:t>
            </a:r>
            <a:r>
              <a:rPr lang="en-US" dirty="0" err="1"/>
              <a:t>precompetitional</a:t>
            </a:r>
            <a:r>
              <a:rPr lang="en-US" dirty="0"/>
              <a:t> </a:t>
            </a:r>
            <a:r>
              <a:rPr lang="en-US" dirty="0" err="1"/>
              <a:t>si</a:t>
            </a:r>
            <a:r>
              <a:rPr lang="en-US" dirty="0"/>
              <a:t> </a:t>
            </a:r>
            <a:r>
              <a:rPr lang="en-US" dirty="0" err="1"/>
              <a:t>clasa</a:t>
            </a:r>
            <a:r>
              <a:rPr lang="en-US" dirty="0"/>
              <a:t> Hobby, </a:t>
            </a:r>
            <a:r>
              <a:rPr lang="en-US" dirty="0" err="1"/>
              <a:t>respectiv</a:t>
            </a:r>
            <a:r>
              <a:rPr lang="en-US" dirty="0"/>
              <a:t> </a:t>
            </a:r>
            <a:r>
              <a:rPr lang="en-US" dirty="0" err="1"/>
              <a:t>clasa</a:t>
            </a:r>
            <a:r>
              <a:rPr lang="en-US" dirty="0"/>
              <a:t> D </a:t>
            </a:r>
            <a:r>
              <a:rPr lang="en-US" dirty="0" err="1"/>
              <a:t>si</a:t>
            </a:r>
            <a:r>
              <a:rPr lang="en-US" dirty="0"/>
              <a:t> C</a:t>
            </a:r>
          </a:p>
          <a:p>
            <a:r>
              <a:rPr lang="en-US" dirty="0" err="1"/>
              <a:t>Prezentarea</a:t>
            </a:r>
            <a:r>
              <a:rPr lang="en-US" dirty="0"/>
              <a:t> </a:t>
            </a:r>
            <a:r>
              <a:rPr lang="en-US" dirty="0" err="1"/>
              <a:t>figurilor</a:t>
            </a:r>
            <a:r>
              <a:rPr lang="en-US" dirty="0"/>
              <a:t> </a:t>
            </a:r>
            <a:r>
              <a:rPr lang="en-US" dirty="0" err="1"/>
              <a:t>intr</a:t>
            </a:r>
            <a:r>
              <a:rPr lang="en-US" dirty="0"/>
              <a:t>-o maniera </a:t>
            </a:r>
            <a:r>
              <a:rPr lang="en-US" dirty="0" err="1"/>
              <a:t>extinsa</a:t>
            </a:r>
            <a:r>
              <a:rPr lang="en-US" dirty="0"/>
              <a:t>, </a:t>
            </a:r>
            <a:r>
              <a:rPr lang="en-US" dirty="0" err="1"/>
              <a:t>inclusiv</a:t>
            </a:r>
            <a:r>
              <a:rPr lang="en-US" dirty="0"/>
              <a:t> </a:t>
            </a:r>
            <a:r>
              <a:rPr lang="en-US" dirty="0" err="1"/>
              <a:t>pozitii</a:t>
            </a:r>
            <a:r>
              <a:rPr lang="en-US" dirty="0"/>
              <a:t>, timing, </a:t>
            </a:r>
            <a:r>
              <a:rPr lang="en-US" dirty="0" err="1"/>
              <a:t>variante</a:t>
            </a:r>
            <a:r>
              <a:rPr lang="en-US" dirty="0"/>
              <a:t> </a:t>
            </a:r>
            <a:r>
              <a:rPr lang="en-US" dirty="0" err="1"/>
              <a:t>etc</a:t>
            </a:r>
            <a:r>
              <a:rPr lang="en-US" dirty="0"/>
              <a:t> </a:t>
            </a:r>
            <a:endParaRPr lang="ro-RO" dirty="0"/>
          </a:p>
        </p:txBody>
      </p:sp>
    </p:spTree>
    <p:extLst>
      <p:ext uri="{BB962C8B-B14F-4D97-AF65-F5344CB8AC3E}">
        <p14:creationId xmlns:p14="http://schemas.microsoft.com/office/powerpoint/2010/main" val="20245428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A1C5FB-D6CA-8DC7-117B-4E661B7E4E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2F6608-DE7C-235C-B963-4FA59C963D31}"/>
              </a:ext>
            </a:extLst>
          </p:cNvPr>
          <p:cNvSpPr>
            <a:spLocks noGrp="1"/>
          </p:cNvSpPr>
          <p:nvPr>
            <p:ph type="title"/>
          </p:nvPr>
        </p:nvSpPr>
        <p:spPr>
          <a:xfrm>
            <a:off x="684212" y="5244353"/>
            <a:ext cx="8534400" cy="1246094"/>
          </a:xfrm>
        </p:spPr>
        <p:txBody>
          <a:bodyPr/>
          <a:lstStyle/>
          <a:p>
            <a:r>
              <a:rPr lang="en-US" dirty="0" err="1"/>
              <a:t>Exemplu</a:t>
            </a:r>
            <a:r>
              <a:rPr lang="en-US" dirty="0"/>
              <a:t> </a:t>
            </a:r>
            <a:r>
              <a:rPr lang="en-US" dirty="0" err="1"/>
              <a:t>coregrafie</a:t>
            </a:r>
            <a:r>
              <a:rPr lang="en-US" dirty="0"/>
              <a:t> quickstep</a:t>
            </a:r>
            <a:br>
              <a:rPr lang="en-US" dirty="0"/>
            </a:br>
            <a:r>
              <a:rPr lang="en-US" dirty="0" err="1"/>
              <a:t>clasa</a:t>
            </a:r>
            <a:r>
              <a:rPr lang="en-US" dirty="0"/>
              <a:t> hobby</a:t>
            </a:r>
            <a:endParaRPr lang="ro-RO" dirty="0"/>
          </a:p>
        </p:txBody>
      </p:sp>
      <p:graphicFrame>
        <p:nvGraphicFramePr>
          <p:cNvPr id="8" name="Table 7">
            <a:extLst>
              <a:ext uri="{FF2B5EF4-FFF2-40B4-BE49-F238E27FC236}">
                <a16:creationId xmlns:a16="http://schemas.microsoft.com/office/drawing/2014/main" id="{10E0624D-3164-C8EC-386C-40FCF5E5765F}"/>
              </a:ext>
            </a:extLst>
          </p:cNvPr>
          <p:cNvGraphicFramePr>
            <a:graphicFrameLocks noGrp="1"/>
          </p:cNvGraphicFramePr>
          <p:nvPr>
            <p:extLst>
              <p:ext uri="{D42A27DB-BD31-4B8C-83A1-F6EECF244321}">
                <p14:modId xmlns:p14="http://schemas.microsoft.com/office/powerpoint/2010/main" val="1667692345"/>
              </p:ext>
            </p:extLst>
          </p:nvPr>
        </p:nvGraphicFramePr>
        <p:xfrm>
          <a:off x="923365" y="367552"/>
          <a:ext cx="9643036" cy="4654979"/>
        </p:xfrm>
        <a:graphic>
          <a:graphicData uri="http://schemas.openxmlformats.org/drawingml/2006/table">
            <a:tbl>
              <a:tblPr firstRow="1" bandRow="1">
                <a:tableStyleId>{5C22544A-7EE6-4342-B048-85BDC9FD1C3A}</a:tableStyleId>
              </a:tblPr>
              <a:tblGrid>
                <a:gridCol w="2410759">
                  <a:extLst>
                    <a:ext uri="{9D8B030D-6E8A-4147-A177-3AD203B41FA5}">
                      <a16:colId xmlns:a16="http://schemas.microsoft.com/office/drawing/2014/main" val="2700493523"/>
                    </a:ext>
                  </a:extLst>
                </a:gridCol>
                <a:gridCol w="2410759">
                  <a:extLst>
                    <a:ext uri="{9D8B030D-6E8A-4147-A177-3AD203B41FA5}">
                      <a16:colId xmlns:a16="http://schemas.microsoft.com/office/drawing/2014/main" val="585829843"/>
                    </a:ext>
                  </a:extLst>
                </a:gridCol>
                <a:gridCol w="2410759">
                  <a:extLst>
                    <a:ext uri="{9D8B030D-6E8A-4147-A177-3AD203B41FA5}">
                      <a16:colId xmlns:a16="http://schemas.microsoft.com/office/drawing/2014/main" val="2085672655"/>
                    </a:ext>
                  </a:extLst>
                </a:gridCol>
                <a:gridCol w="2410759">
                  <a:extLst>
                    <a:ext uri="{9D8B030D-6E8A-4147-A177-3AD203B41FA5}">
                      <a16:colId xmlns:a16="http://schemas.microsoft.com/office/drawing/2014/main" val="3921999819"/>
                    </a:ext>
                  </a:extLst>
                </a:gridCol>
              </a:tblGrid>
              <a:tr h="495355">
                <a:tc>
                  <a:txBody>
                    <a:bodyPr/>
                    <a:lstStyle/>
                    <a:p>
                      <a:r>
                        <a:rPr lang="en-US" sz="1400" dirty="0" err="1">
                          <a:solidFill>
                            <a:schemeClr val="tx1"/>
                          </a:solidFill>
                        </a:rPr>
                        <a:t>Figura</a:t>
                      </a:r>
                      <a:endParaRPr lang="ro-RO" sz="1400" dirty="0">
                        <a:solidFill>
                          <a:schemeClr val="tx1"/>
                        </a:solidFill>
                      </a:endParaRPr>
                    </a:p>
                  </a:txBody>
                  <a:tcPr/>
                </a:tc>
                <a:tc>
                  <a:txBody>
                    <a:bodyPr/>
                    <a:lstStyle/>
                    <a:p>
                      <a:r>
                        <a:rPr lang="en-US" sz="1400" dirty="0">
                          <a:solidFill>
                            <a:schemeClr val="tx1"/>
                          </a:solidFill>
                        </a:rPr>
                        <a:t>Masura</a:t>
                      </a:r>
                      <a:endParaRPr lang="ro-RO" sz="1400" dirty="0">
                        <a:solidFill>
                          <a:schemeClr val="tx1"/>
                        </a:solidFill>
                      </a:endParaRPr>
                    </a:p>
                  </a:txBody>
                  <a:tcPr/>
                </a:tc>
                <a:tc>
                  <a:txBody>
                    <a:bodyPr/>
                    <a:lstStyle/>
                    <a:p>
                      <a:r>
                        <a:rPr lang="en-US" sz="1400" dirty="0" err="1">
                          <a:solidFill>
                            <a:schemeClr val="tx1"/>
                          </a:solidFill>
                        </a:rPr>
                        <a:t>Figura</a:t>
                      </a:r>
                      <a:endParaRPr lang="ro-RO" sz="1400" dirty="0">
                        <a:solidFill>
                          <a:schemeClr val="tx1"/>
                        </a:solidFill>
                      </a:endParaRPr>
                    </a:p>
                  </a:txBody>
                  <a:tcPr/>
                </a:tc>
                <a:tc>
                  <a:txBody>
                    <a:bodyPr/>
                    <a:lstStyle/>
                    <a:p>
                      <a:r>
                        <a:rPr lang="en-US" sz="1400" dirty="0">
                          <a:solidFill>
                            <a:schemeClr val="tx1"/>
                          </a:solidFill>
                        </a:rPr>
                        <a:t>Masura</a:t>
                      </a:r>
                      <a:endParaRPr lang="ro-RO" sz="1400" dirty="0">
                        <a:solidFill>
                          <a:schemeClr val="tx1"/>
                        </a:solidFill>
                      </a:endParaRPr>
                    </a:p>
                  </a:txBody>
                  <a:tcPr/>
                </a:tc>
                <a:extLst>
                  <a:ext uri="{0D108BD9-81ED-4DB2-BD59-A6C34878D82A}">
                    <a16:rowId xmlns:a16="http://schemas.microsoft.com/office/drawing/2014/main" val="3958591669"/>
                  </a:ext>
                </a:extLst>
              </a:tr>
              <a:tr h="495355">
                <a:tc>
                  <a:txBody>
                    <a:bodyPr/>
                    <a:lstStyle/>
                    <a:p>
                      <a:r>
                        <a:rPr lang="en-US" sz="1400" dirty="0"/>
                        <a:t>Quarter turn to R</a:t>
                      </a:r>
                      <a:endParaRPr lang="ro-RO" sz="1400" dirty="0"/>
                    </a:p>
                  </a:txBody>
                  <a:tcPr/>
                </a:tc>
                <a:tc>
                  <a:txBody>
                    <a:bodyPr/>
                    <a:lstStyle/>
                    <a:p>
                      <a:r>
                        <a:rPr lang="en-US" sz="1400" dirty="0"/>
                        <a:t>1,5 (SQQS)</a:t>
                      </a:r>
                      <a:endParaRPr lang="ro-RO" sz="1400" dirty="0"/>
                    </a:p>
                  </a:txBody>
                  <a:tcPr/>
                </a:tc>
                <a:tc>
                  <a:txBody>
                    <a:bodyPr/>
                    <a:lstStyle/>
                    <a:p>
                      <a:r>
                        <a:rPr lang="en-US" sz="1400" dirty="0"/>
                        <a:t>Forward lock</a:t>
                      </a:r>
                      <a:endParaRPr lang="ro-RO" sz="1400" dirty="0"/>
                    </a:p>
                  </a:txBody>
                  <a:tcPr/>
                </a:tc>
                <a:tc>
                  <a:txBody>
                    <a:bodyPr/>
                    <a:lstStyle/>
                    <a:p>
                      <a:r>
                        <a:rPr lang="en-US" sz="1400" dirty="0"/>
                        <a:t>4,5 (QQS – note)</a:t>
                      </a:r>
                      <a:endParaRPr lang="ro-RO" sz="1400" dirty="0"/>
                    </a:p>
                  </a:txBody>
                  <a:tcPr/>
                </a:tc>
                <a:extLst>
                  <a:ext uri="{0D108BD9-81ED-4DB2-BD59-A6C34878D82A}">
                    <a16:rowId xmlns:a16="http://schemas.microsoft.com/office/drawing/2014/main" val="3944629345"/>
                  </a:ext>
                </a:extLst>
              </a:tr>
              <a:tr h="495355">
                <a:tc>
                  <a:txBody>
                    <a:bodyPr/>
                    <a:lstStyle/>
                    <a:p>
                      <a:r>
                        <a:rPr lang="en-US" sz="1400" dirty="0"/>
                        <a:t>Progressive chasse to L</a:t>
                      </a:r>
                      <a:endParaRPr lang="ro-RO" sz="1400" dirty="0"/>
                    </a:p>
                  </a:txBody>
                  <a:tcPr/>
                </a:tc>
                <a:tc>
                  <a:txBody>
                    <a:bodyPr/>
                    <a:lstStyle/>
                    <a:p>
                      <a:r>
                        <a:rPr lang="en-US" sz="1400" dirty="0"/>
                        <a:t>3 (SQQS)</a:t>
                      </a:r>
                      <a:endParaRPr lang="ro-RO" sz="1400" dirty="0"/>
                    </a:p>
                  </a:txBody>
                  <a:tcPr/>
                </a:tc>
                <a:tc>
                  <a:txBody>
                    <a:bodyPr/>
                    <a:lstStyle/>
                    <a:p>
                      <a:r>
                        <a:rPr lang="en-US" sz="1400" dirty="0"/>
                        <a:t>Reverse turn</a:t>
                      </a:r>
                      <a:endParaRPr lang="ro-RO" sz="1400" dirty="0"/>
                    </a:p>
                  </a:txBody>
                  <a:tcPr/>
                </a:tc>
                <a:tc>
                  <a:txBody>
                    <a:bodyPr/>
                    <a:lstStyle/>
                    <a:p>
                      <a:r>
                        <a:rPr lang="en-US" sz="1400" dirty="0"/>
                        <a:t>6 (SSQQ – note)</a:t>
                      </a:r>
                      <a:endParaRPr lang="ro-RO" sz="1400" dirty="0"/>
                    </a:p>
                  </a:txBody>
                  <a:tcPr/>
                </a:tc>
                <a:extLst>
                  <a:ext uri="{0D108BD9-81ED-4DB2-BD59-A6C34878D82A}">
                    <a16:rowId xmlns:a16="http://schemas.microsoft.com/office/drawing/2014/main" val="1873837661"/>
                  </a:ext>
                </a:extLst>
              </a:tr>
              <a:tr h="692139">
                <a:tc>
                  <a:txBody>
                    <a:bodyPr/>
                    <a:lstStyle/>
                    <a:p>
                      <a:r>
                        <a:rPr lang="en-US" sz="1400" dirty="0"/>
                        <a:t>Progressive chasse to R</a:t>
                      </a:r>
                      <a:endParaRPr lang="ro-RO" sz="1400" dirty="0"/>
                    </a:p>
                  </a:txBody>
                  <a:tcPr/>
                </a:tc>
                <a:tc>
                  <a:txBody>
                    <a:bodyPr/>
                    <a:lstStyle/>
                    <a:p>
                      <a:r>
                        <a:rPr lang="en-US" sz="1400" dirty="0"/>
                        <a:t>5 (SSQQS – note)</a:t>
                      </a:r>
                      <a:endParaRPr lang="ro-RO" sz="1400" dirty="0"/>
                    </a:p>
                  </a:txBody>
                  <a:tcPr/>
                </a:tc>
                <a:tc>
                  <a:txBody>
                    <a:bodyPr/>
                    <a:lstStyle/>
                    <a:p>
                      <a:r>
                        <a:rPr lang="en-US" sz="1400" dirty="0"/>
                        <a:t>Backward lock</a:t>
                      </a:r>
                      <a:endParaRPr lang="ro-RO" sz="1400" dirty="0"/>
                    </a:p>
                  </a:txBody>
                  <a:tcPr/>
                </a:tc>
                <a:tc>
                  <a:txBody>
                    <a:bodyPr/>
                    <a:lstStyle/>
                    <a:p>
                      <a:r>
                        <a:rPr lang="en-US" sz="1400" dirty="0"/>
                        <a:t>7 (QQS – note)</a:t>
                      </a:r>
                      <a:endParaRPr lang="ro-RO" sz="1400" dirty="0"/>
                    </a:p>
                  </a:txBody>
                  <a:tcPr/>
                </a:tc>
                <a:extLst>
                  <a:ext uri="{0D108BD9-81ED-4DB2-BD59-A6C34878D82A}">
                    <a16:rowId xmlns:a16="http://schemas.microsoft.com/office/drawing/2014/main" val="1541487476"/>
                  </a:ext>
                </a:extLst>
              </a:tr>
              <a:tr h="495355">
                <a:tc>
                  <a:txBody>
                    <a:bodyPr/>
                    <a:lstStyle/>
                    <a:p>
                      <a:r>
                        <a:rPr lang="en-US" sz="1400" dirty="0"/>
                        <a:t>Backward lock</a:t>
                      </a:r>
                      <a:endParaRPr lang="ro-RO" sz="1400" dirty="0"/>
                    </a:p>
                  </a:txBody>
                  <a:tcPr/>
                </a:tc>
                <a:tc>
                  <a:txBody>
                    <a:bodyPr/>
                    <a:lstStyle/>
                    <a:p>
                      <a:r>
                        <a:rPr lang="en-US" sz="1400" dirty="0"/>
                        <a:t>6,5 (SQQS)</a:t>
                      </a:r>
                      <a:endParaRPr lang="ro-RO" sz="1400" dirty="0"/>
                    </a:p>
                  </a:txBody>
                  <a:tcPr/>
                </a:tc>
                <a:tc>
                  <a:txBody>
                    <a:bodyPr/>
                    <a:lstStyle/>
                    <a:p>
                      <a:r>
                        <a:rPr lang="en-US" sz="1400" dirty="0"/>
                        <a:t>Tipple chasse to R</a:t>
                      </a:r>
                      <a:endParaRPr lang="ro-RO" sz="1400" dirty="0"/>
                    </a:p>
                  </a:txBody>
                  <a:tcPr/>
                </a:tc>
                <a:tc>
                  <a:txBody>
                    <a:bodyPr/>
                    <a:lstStyle/>
                    <a:p>
                      <a:r>
                        <a:rPr lang="en-US" sz="1400" dirty="0"/>
                        <a:t>8,5 (SQQS)</a:t>
                      </a:r>
                      <a:endParaRPr lang="ro-RO" sz="1400" dirty="0"/>
                    </a:p>
                  </a:txBody>
                  <a:tcPr/>
                </a:tc>
                <a:extLst>
                  <a:ext uri="{0D108BD9-81ED-4DB2-BD59-A6C34878D82A}">
                    <a16:rowId xmlns:a16="http://schemas.microsoft.com/office/drawing/2014/main" val="3690900031"/>
                  </a:ext>
                </a:extLst>
              </a:tr>
              <a:tr h="495355">
                <a:tc>
                  <a:txBody>
                    <a:bodyPr/>
                    <a:lstStyle/>
                    <a:p>
                      <a:r>
                        <a:rPr lang="en-US" sz="1400" dirty="0"/>
                        <a:t>Outside change</a:t>
                      </a:r>
                      <a:endParaRPr lang="ro-RO" sz="1400" dirty="0"/>
                    </a:p>
                  </a:txBody>
                  <a:tcPr/>
                </a:tc>
                <a:tc>
                  <a:txBody>
                    <a:bodyPr/>
                    <a:lstStyle/>
                    <a:p>
                      <a:r>
                        <a:rPr lang="en-US" sz="1400" dirty="0"/>
                        <a:t>7,5 (SQQ)</a:t>
                      </a:r>
                      <a:endParaRPr lang="ro-RO" sz="1400" dirty="0"/>
                    </a:p>
                  </a:txBody>
                  <a:tcPr/>
                </a:tc>
                <a:tc>
                  <a:txBody>
                    <a:bodyPr/>
                    <a:lstStyle/>
                    <a:p>
                      <a:r>
                        <a:rPr lang="en-US" sz="1400" dirty="0"/>
                        <a:t>Forward lock</a:t>
                      </a:r>
                      <a:endParaRPr lang="ro-RO" sz="1400" dirty="0"/>
                    </a:p>
                  </a:txBody>
                  <a:tcPr/>
                </a:tc>
                <a:tc>
                  <a:txBody>
                    <a:bodyPr/>
                    <a:lstStyle/>
                    <a:p>
                      <a:r>
                        <a:rPr lang="en-US" sz="1400" dirty="0"/>
                        <a:t>0,5 (QQS - note)</a:t>
                      </a:r>
                      <a:endParaRPr lang="ro-RO" sz="1400" dirty="0"/>
                    </a:p>
                  </a:txBody>
                  <a:tcPr/>
                </a:tc>
                <a:extLst>
                  <a:ext uri="{0D108BD9-81ED-4DB2-BD59-A6C34878D82A}">
                    <a16:rowId xmlns:a16="http://schemas.microsoft.com/office/drawing/2014/main" val="2441408574"/>
                  </a:ext>
                </a:extLst>
              </a:tr>
              <a:tr h="495355">
                <a:tc>
                  <a:txBody>
                    <a:bodyPr/>
                    <a:lstStyle/>
                    <a:p>
                      <a:r>
                        <a:rPr lang="en-US" sz="1400" dirty="0"/>
                        <a:t>Cross chasse</a:t>
                      </a:r>
                      <a:endParaRPr lang="ro-RO" sz="1400" dirty="0"/>
                    </a:p>
                  </a:txBody>
                  <a:tcPr/>
                </a:tc>
                <a:tc>
                  <a:txBody>
                    <a:bodyPr/>
                    <a:lstStyle/>
                    <a:p>
                      <a:r>
                        <a:rPr lang="en-US" sz="1400" dirty="0"/>
                        <a:t>0,5 (SQQ)</a:t>
                      </a:r>
                      <a:endParaRPr lang="ro-RO" sz="1400" dirty="0"/>
                    </a:p>
                  </a:txBody>
                  <a:tcPr/>
                </a:tc>
                <a:tc>
                  <a:txBody>
                    <a:bodyPr/>
                    <a:lstStyle/>
                    <a:p>
                      <a:r>
                        <a:rPr lang="en-US" sz="1400" dirty="0"/>
                        <a:t>Natural turn</a:t>
                      </a:r>
                      <a:endParaRPr lang="ro-RO" sz="1400" dirty="0"/>
                    </a:p>
                  </a:txBody>
                  <a:tcPr/>
                </a:tc>
                <a:tc>
                  <a:txBody>
                    <a:bodyPr/>
                    <a:lstStyle/>
                    <a:p>
                      <a:r>
                        <a:rPr lang="en-US" sz="1400" dirty="0"/>
                        <a:t>1,5 (SQQ)</a:t>
                      </a:r>
                      <a:endParaRPr lang="ro-RO" sz="1400" dirty="0"/>
                    </a:p>
                  </a:txBody>
                  <a:tcPr/>
                </a:tc>
                <a:extLst>
                  <a:ext uri="{0D108BD9-81ED-4DB2-BD59-A6C34878D82A}">
                    <a16:rowId xmlns:a16="http://schemas.microsoft.com/office/drawing/2014/main" val="4178521974"/>
                  </a:ext>
                </a:extLst>
              </a:tr>
              <a:tr h="495355">
                <a:tc>
                  <a:txBody>
                    <a:bodyPr/>
                    <a:lstStyle/>
                    <a:p>
                      <a:r>
                        <a:rPr lang="en-US" sz="1400" dirty="0"/>
                        <a:t>Tipple chasse to L</a:t>
                      </a:r>
                      <a:endParaRPr lang="ro-RO" sz="1400" dirty="0"/>
                    </a:p>
                  </a:txBody>
                  <a:tcPr/>
                </a:tc>
                <a:tc>
                  <a:txBody>
                    <a:bodyPr/>
                    <a:lstStyle/>
                    <a:p>
                      <a:r>
                        <a:rPr lang="en-US" sz="1400" dirty="0"/>
                        <a:t>2,5 (SSQQS- note)</a:t>
                      </a:r>
                      <a:endParaRPr lang="ro-RO" sz="1400" dirty="0"/>
                    </a:p>
                  </a:txBody>
                  <a:tcPr/>
                </a:tc>
                <a:tc>
                  <a:txBody>
                    <a:bodyPr/>
                    <a:lstStyle/>
                    <a:p>
                      <a:r>
                        <a:rPr lang="en-US" sz="1400" dirty="0"/>
                        <a:t>Hesitation change</a:t>
                      </a:r>
                      <a:endParaRPr lang="ro-RO" sz="1400" dirty="0"/>
                    </a:p>
                  </a:txBody>
                  <a:tcPr/>
                </a:tc>
                <a:tc>
                  <a:txBody>
                    <a:bodyPr/>
                    <a:lstStyle/>
                    <a:p>
                      <a:r>
                        <a:rPr lang="en-US" sz="1400" dirty="0"/>
                        <a:t>3 (SSS)</a:t>
                      </a:r>
                      <a:endParaRPr lang="ro-RO" sz="1400" dirty="0"/>
                    </a:p>
                  </a:txBody>
                  <a:tcPr/>
                </a:tc>
                <a:extLst>
                  <a:ext uri="{0D108BD9-81ED-4DB2-BD59-A6C34878D82A}">
                    <a16:rowId xmlns:a16="http://schemas.microsoft.com/office/drawing/2014/main" val="2776159296"/>
                  </a:ext>
                </a:extLst>
              </a:tr>
              <a:tr h="495355">
                <a:tc>
                  <a:txBody>
                    <a:bodyPr/>
                    <a:lstStyle/>
                    <a:p>
                      <a:r>
                        <a:rPr lang="en-US" sz="1400" dirty="0"/>
                        <a:t>Tipple chasse to R</a:t>
                      </a:r>
                      <a:endParaRPr lang="ro-RO" sz="1400" dirty="0"/>
                    </a:p>
                  </a:txBody>
                  <a:tcPr/>
                </a:tc>
                <a:tc>
                  <a:txBody>
                    <a:bodyPr/>
                    <a:lstStyle/>
                    <a:p>
                      <a:r>
                        <a:rPr lang="en-US" sz="1400" dirty="0"/>
                        <a:t>3,5 (QQS – note)</a:t>
                      </a:r>
                      <a:endParaRPr lang="ro-RO" sz="1400" dirty="0"/>
                    </a:p>
                  </a:txBody>
                  <a:tcPr/>
                </a:tc>
                <a:tc>
                  <a:txBody>
                    <a:bodyPr/>
                    <a:lstStyle/>
                    <a:p>
                      <a:r>
                        <a:rPr lang="en-US" sz="1400" dirty="0"/>
                        <a:t>Forward lock</a:t>
                      </a:r>
                      <a:endParaRPr lang="ro-RO" sz="1400" dirty="0"/>
                    </a:p>
                  </a:txBody>
                  <a:tcPr/>
                </a:tc>
                <a:tc>
                  <a:txBody>
                    <a:bodyPr/>
                    <a:lstStyle/>
                    <a:p>
                      <a:r>
                        <a:rPr lang="en-US" sz="1400" dirty="0"/>
                        <a:t>4 (QQS – note)</a:t>
                      </a:r>
                      <a:endParaRPr lang="ro-RO" sz="1400" dirty="0"/>
                    </a:p>
                  </a:txBody>
                  <a:tcPr/>
                </a:tc>
                <a:extLst>
                  <a:ext uri="{0D108BD9-81ED-4DB2-BD59-A6C34878D82A}">
                    <a16:rowId xmlns:a16="http://schemas.microsoft.com/office/drawing/2014/main" val="169681136"/>
                  </a:ext>
                </a:extLst>
              </a:tr>
            </a:tbl>
          </a:graphicData>
        </a:graphic>
      </p:graphicFrame>
    </p:spTree>
    <p:extLst>
      <p:ext uri="{BB962C8B-B14F-4D97-AF65-F5344CB8AC3E}">
        <p14:creationId xmlns:p14="http://schemas.microsoft.com/office/powerpoint/2010/main" val="30927751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CD743-1D0D-369C-C519-A6066A7FE1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034029-507A-1747-DC60-55257545EAEE}"/>
              </a:ext>
            </a:extLst>
          </p:cNvPr>
          <p:cNvSpPr>
            <a:spLocks noGrp="1"/>
          </p:cNvSpPr>
          <p:nvPr>
            <p:ph type="title"/>
          </p:nvPr>
        </p:nvSpPr>
        <p:spPr>
          <a:xfrm>
            <a:off x="684212" y="5629836"/>
            <a:ext cx="8534400" cy="875552"/>
          </a:xfrm>
        </p:spPr>
        <p:txBody>
          <a:bodyPr/>
          <a:lstStyle/>
          <a:p>
            <a:r>
              <a:rPr lang="en-US" dirty="0" err="1"/>
              <a:t>Figuri</a:t>
            </a:r>
            <a:r>
              <a:rPr lang="en-US" dirty="0"/>
              <a:t> quickstep(</a:t>
            </a:r>
            <a:r>
              <a:rPr lang="en-US" dirty="0" err="1"/>
              <a:t>clasa</a:t>
            </a:r>
            <a:r>
              <a:rPr lang="en-US" dirty="0"/>
              <a:t> E)</a:t>
            </a:r>
            <a:endParaRPr lang="ro-RO" dirty="0"/>
          </a:p>
        </p:txBody>
      </p:sp>
      <p:graphicFrame>
        <p:nvGraphicFramePr>
          <p:cNvPr id="4" name="Content Placeholder 3">
            <a:extLst>
              <a:ext uri="{FF2B5EF4-FFF2-40B4-BE49-F238E27FC236}">
                <a16:creationId xmlns:a16="http://schemas.microsoft.com/office/drawing/2014/main" id="{64C3E34D-5F2A-718B-F6A0-CAD3E2796603}"/>
              </a:ext>
            </a:extLst>
          </p:cNvPr>
          <p:cNvGraphicFramePr>
            <a:graphicFrameLocks noGrp="1"/>
          </p:cNvGraphicFramePr>
          <p:nvPr>
            <p:ph idx="1"/>
            <p:extLst>
              <p:ext uri="{D42A27DB-BD31-4B8C-83A1-F6EECF244321}">
                <p14:modId xmlns:p14="http://schemas.microsoft.com/office/powerpoint/2010/main" val="1917863457"/>
              </p:ext>
            </p:extLst>
          </p:nvPr>
        </p:nvGraphicFramePr>
        <p:xfrm>
          <a:off x="684212" y="685800"/>
          <a:ext cx="10898188" cy="417576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OUTSIDE CHANGE NOTE - Couple Position: May end in Promenade Position </a:t>
                      </a:r>
                      <a:endParaRPr lang="ro-RO" sz="1600" dirty="0"/>
                    </a:p>
                  </a:txBody>
                  <a:tcPr/>
                </a:tc>
                <a:tc>
                  <a:txBody>
                    <a:bodyPr/>
                    <a:lstStyle/>
                    <a:p>
                      <a:r>
                        <a:rPr lang="en-US" sz="1600" dirty="0"/>
                        <a:t>NATURAL PIVOT Start: LF </a:t>
                      </a:r>
                      <a:r>
                        <a:rPr lang="en-US" sz="1600" dirty="0" err="1"/>
                        <a:t>bwd</a:t>
                      </a:r>
                      <a:r>
                        <a:rPr lang="en-US" sz="1600" dirty="0"/>
                        <a:t> and slightly to side (Closed Position) Finish: Weight on LF, RF held in position in Closed Position Timing: S</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RUNNING FINISH Start: LF </a:t>
                      </a:r>
                      <a:r>
                        <a:rPr lang="en-US" sz="1600" dirty="0" err="1"/>
                        <a:t>bwd</a:t>
                      </a:r>
                      <a:r>
                        <a:rPr lang="en-US" sz="1600" dirty="0"/>
                        <a:t> in CBMP (Outside Partner Position) Finish: LF </a:t>
                      </a:r>
                      <a:r>
                        <a:rPr lang="en-US" sz="1600" dirty="0" err="1"/>
                        <a:t>fwd</a:t>
                      </a:r>
                      <a:r>
                        <a:rPr lang="en-US" sz="1600" dirty="0"/>
                        <a:t> L side leading (Closed Position) Timing: SQQ 35 NOTE - Timing: Alternative timing QQS may be used NOTE - Couple Position: It may end in PP </a:t>
                      </a:r>
                      <a:endParaRPr lang="ro-RO" sz="1600" dirty="0"/>
                    </a:p>
                  </a:txBody>
                  <a:tcPr/>
                </a:tc>
                <a:tc>
                  <a:txBody>
                    <a:bodyPr/>
                    <a:lstStyle/>
                    <a:p>
                      <a:r>
                        <a:rPr lang="en-US" sz="1600" dirty="0"/>
                        <a:t>OPEN NATURAL TURN Start: RF </a:t>
                      </a:r>
                      <a:r>
                        <a:rPr lang="en-US" sz="1600" dirty="0" err="1"/>
                        <a:t>Fwd</a:t>
                      </a:r>
                      <a:r>
                        <a:rPr lang="en-US" sz="1600" dirty="0"/>
                        <a:t> and across in CBMP (Promenade Position) Finish: RF </a:t>
                      </a:r>
                      <a:r>
                        <a:rPr lang="en-US" sz="1600" dirty="0" err="1"/>
                        <a:t>bwd</a:t>
                      </a:r>
                      <a:r>
                        <a:rPr lang="en-US" sz="1600" dirty="0"/>
                        <a:t> R side leading (Closed Position) Timing: SQQ NOTE - Couple Position: May start RF </a:t>
                      </a:r>
                      <a:r>
                        <a:rPr lang="en-US" sz="1600" dirty="0" err="1"/>
                        <a:t>fwd</a:t>
                      </a:r>
                      <a:r>
                        <a:rPr lang="en-US" sz="1600" dirty="0"/>
                        <a:t> in CBMP in Outside Partner Position</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NATURAL SPIN TURN Start: RF </a:t>
                      </a:r>
                      <a:r>
                        <a:rPr lang="en-US" sz="1600" dirty="0" err="1"/>
                        <a:t>fwd</a:t>
                      </a:r>
                      <a:r>
                        <a:rPr lang="en-US" sz="1600" dirty="0"/>
                        <a:t> (Closed Position) Finish: LF </a:t>
                      </a:r>
                      <a:r>
                        <a:rPr lang="en-US" sz="1600" dirty="0" err="1"/>
                        <a:t>bwd</a:t>
                      </a:r>
                      <a:r>
                        <a:rPr lang="en-US" sz="1600" dirty="0"/>
                        <a:t> and slightly to side (Closed Position) Timing: SQQ SSS NOTE - Couple Position: May start RF </a:t>
                      </a:r>
                      <a:r>
                        <a:rPr lang="en-US" sz="1600" dirty="0" err="1"/>
                        <a:t>fwd</a:t>
                      </a:r>
                      <a:r>
                        <a:rPr lang="en-US" sz="1600" dirty="0"/>
                        <a:t> in CBMP in Outside Partner Position NOTE - Timing: Alternative timing SQQ </a:t>
                      </a:r>
                      <a:r>
                        <a:rPr lang="en-US" sz="1600" dirty="0" err="1"/>
                        <a:t>SQQ</a:t>
                      </a:r>
                      <a:r>
                        <a:rPr lang="en-US" sz="1600" dirty="0"/>
                        <a:t> may be used NOTE - Quantity of Turn: It may be </a:t>
                      </a:r>
                      <a:r>
                        <a:rPr lang="en-US" sz="1600" dirty="0" err="1"/>
                        <a:t>underturned</a:t>
                      </a:r>
                      <a:r>
                        <a:rPr lang="en-US" sz="1600" dirty="0"/>
                        <a:t> (ending backing DC against LOD) or overturned (ending almost backing LOD)</a:t>
                      </a:r>
                      <a:endParaRPr lang="ro-RO" sz="1600" dirty="0"/>
                    </a:p>
                  </a:txBody>
                  <a:tcPr/>
                </a:tc>
                <a:tc>
                  <a:txBody>
                    <a:bodyPr/>
                    <a:lstStyle/>
                    <a:p>
                      <a:r>
                        <a:rPr lang="en-US" sz="1600" dirty="0"/>
                        <a:t>DOUBLE REVERSE SPIN Start: LF </a:t>
                      </a:r>
                      <a:r>
                        <a:rPr lang="en-US" sz="1600" dirty="0" err="1"/>
                        <a:t>fwd</a:t>
                      </a:r>
                      <a:r>
                        <a:rPr lang="en-US" sz="1600" dirty="0"/>
                        <a:t> and slightly to side (Closed Position) Finish: Weight on RF, LF closes to RF without weight (Closed Position) Timing: SSS</a:t>
                      </a:r>
                      <a:endParaRPr lang="ro-RO" sz="1600" dirty="0"/>
                    </a:p>
                  </a:txBody>
                  <a:tcPr/>
                </a:tc>
                <a:extLst>
                  <a:ext uri="{0D108BD9-81ED-4DB2-BD59-A6C34878D82A}">
                    <a16:rowId xmlns:a16="http://schemas.microsoft.com/office/drawing/2014/main" val="1151639525"/>
                  </a:ext>
                </a:extLst>
              </a:tr>
            </a:tbl>
          </a:graphicData>
        </a:graphic>
      </p:graphicFrame>
    </p:spTree>
    <p:extLst>
      <p:ext uri="{BB962C8B-B14F-4D97-AF65-F5344CB8AC3E}">
        <p14:creationId xmlns:p14="http://schemas.microsoft.com/office/powerpoint/2010/main" val="6030355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A7D588-F735-3413-2997-EB0753AAA3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AA1E69-93CE-952F-9504-09AC254093D2}"/>
              </a:ext>
            </a:extLst>
          </p:cNvPr>
          <p:cNvSpPr>
            <a:spLocks noGrp="1"/>
          </p:cNvSpPr>
          <p:nvPr>
            <p:ph type="title"/>
          </p:nvPr>
        </p:nvSpPr>
        <p:spPr>
          <a:xfrm>
            <a:off x="684212" y="5629836"/>
            <a:ext cx="8534400" cy="875552"/>
          </a:xfrm>
        </p:spPr>
        <p:txBody>
          <a:bodyPr/>
          <a:lstStyle/>
          <a:p>
            <a:r>
              <a:rPr lang="en-US" dirty="0" err="1"/>
              <a:t>Figuri</a:t>
            </a:r>
            <a:r>
              <a:rPr lang="en-US" dirty="0"/>
              <a:t> quickstep(</a:t>
            </a:r>
            <a:r>
              <a:rPr lang="en-US" dirty="0" err="1"/>
              <a:t>clasa</a:t>
            </a:r>
            <a:r>
              <a:rPr lang="en-US" dirty="0"/>
              <a:t> E)</a:t>
            </a:r>
            <a:endParaRPr lang="ro-RO" dirty="0"/>
          </a:p>
        </p:txBody>
      </p:sp>
      <p:graphicFrame>
        <p:nvGraphicFramePr>
          <p:cNvPr id="4" name="Content Placeholder 3">
            <a:extLst>
              <a:ext uri="{FF2B5EF4-FFF2-40B4-BE49-F238E27FC236}">
                <a16:creationId xmlns:a16="http://schemas.microsoft.com/office/drawing/2014/main" id="{27649F93-396F-5537-8F01-D03418EA1B78}"/>
              </a:ext>
            </a:extLst>
          </p:cNvPr>
          <p:cNvGraphicFramePr>
            <a:graphicFrameLocks noGrp="1"/>
          </p:cNvGraphicFramePr>
          <p:nvPr>
            <p:ph idx="1"/>
            <p:extLst>
              <p:ext uri="{D42A27DB-BD31-4B8C-83A1-F6EECF244321}">
                <p14:modId xmlns:p14="http://schemas.microsoft.com/office/powerpoint/2010/main" val="3882239927"/>
              </p:ext>
            </p:extLst>
          </p:nvPr>
        </p:nvGraphicFramePr>
        <p:xfrm>
          <a:off x="684212" y="685800"/>
          <a:ext cx="10898188" cy="475488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IMPETUS Start: LF </a:t>
                      </a:r>
                      <a:r>
                        <a:rPr lang="en-US" sz="1600" dirty="0" err="1"/>
                        <a:t>bwd</a:t>
                      </a:r>
                      <a:r>
                        <a:rPr lang="en-US" sz="1600" dirty="0"/>
                        <a:t> and slightly to side (Closed Position) Finish: LF to side and slightly </a:t>
                      </a:r>
                      <a:r>
                        <a:rPr lang="en-US" sz="1600" dirty="0" err="1"/>
                        <a:t>bwd</a:t>
                      </a:r>
                      <a:r>
                        <a:rPr lang="en-US" sz="1600" dirty="0"/>
                        <a:t> (Closed Position) Timing: SSS NOTE - Couple Position: Step 1 may be taken </a:t>
                      </a:r>
                      <a:r>
                        <a:rPr lang="en-US" sz="1600" dirty="0" err="1"/>
                        <a:t>bwd</a:t>
                      </a:r>
                      <a:r>
                        <a:rPr lang="en-US" sz="1600" dirty="0"/>
                        <a:t> in CBMP in Outside Partner Position NOTE - Timing: Alternative timing SQQ may be used</a:t>
                      </a:r>
                      <a:endParaRPr lang="ro-RO" sz="1600" dirty="0"/>
                    </a:p>
                  </a:txBody>
                  <a:tcPr/>
                </a:tc>
                <a:tc>
                  <a:txBody>
                    <a:bodyPr/>
                    <a:lstStyle/>
                    <a:p>
                      <a:r>
                        <a:rPr lang="en-US" sz="1600" dirty="0"/>
                        <a:t>IMPETUS TO PP Start: LF </a:t>
                      </a:r>
                      <a:r>
                        <a:rPr lang="en-US" sz="1600" dirty="0" err="1"/>
                        <a:t>bwd</a:t>
                      </a:r>
                      <a:r>
                        <a:rPr lang="en-US" sz="1600" dirty="0"/>
                        <a:t> and slightly to side (Closed Position) Finish: LF diag. </a:t>
                      </a:r>
                      <a:r>
                        <a:rPr lang="en-US" sz="1600" dirty="0" err="1"/>
                        <a:t>fwd</a:t>
                      </a:r>
                      <a:r>
                        <a:rPr lang="en-US" sz="1600" dirty="0"/>
                        <a:t> L side leading (Promenade Position) Timing: SSS NOTE - Couple Position: Step 1 may be taken </a:t>
                      </a:r>
                      <a:r>
                        <a:rPr lang="en-US" sz="1600" dirty="0" err="1"/>
                        <a:t>bwd</a:t>
                      </a:r>
                      <a:r>
                        <a:rPr lang="en-US" sz="1600" dirty="0"/>
                        <a:t> in CBMP in Outside Partner Position NOTE - Timing: Alternative timing SQQ may be used </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TELEMARK Start: LF </a:t>
                      </a:r>
                      <a:r>
                        <a:rPr lang="en-US" sz="1600" dirty="0" err="1"/>
                        <a:t>fwd</a:t>
                      </a:r>
                      <a:r>
                        <a:rPr lang="en-US" sz="1600" dirty="0"/>
                        <a:t> and slightly to side (Closed Position) Finish: LF to side and slightly </a:t>
                      </a:r>
                      <a:r>
                        <a:rPr lang="en-US" sz="1600" dirty="0" err="1"/>
                        <a:t>fwd</a:t>
                      </a:r>
                      <a:r>
                        <a:rPr lang="en-US" sz="1600" dirty="0"/>
                        <a:t> (Closed Position.) Timing: SQQ NOTE - Timing: Alternative timing SSS may be used</a:t>
                      </a:r>
                      <a:endParaRPr lang="ro-RO" sz="1600" dirty="0"/>
                    </a:p>
                  </a:txBody>
                  <a:tcPr/>
                </a:tc>
                <a:tc>
                  <a:txBody>
                    <a:bodyPr/>
                    <a:lstStyle/>
                    <a:p>
                      <a:r>
                        <a:rPr lang="en-US" sz="1600" dirty="0"/>
                        <a:t>TELEMARK TO PP Start: LF </a:t>
                      </a:r>
                      <a:r>
                        <a:rPr lang="en-US" sz="1600" dirty="0" err="1"/>
                        <a:t>fwd</a:t>
                      </a:r>
                      <a:r>
                        <a:rPr lang="en-US" sz="1600" dirty="0"/>
                        <a:t> and slightly to side (Closed Position) Finish: LF to side (Promenade Position) Timing: SQQ NOTE - Timing: Alternative timing SSS may be used</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WHISK Start: LF </a:t>
                      </a:r>
                      <a:r>
                        <a:rPr lang="en-US" sz="1600" dirty="0" err="1"/>
                        <a:t>fwd</a:t>
                      </a:r>
                      <a:r>
                        <a:rPr lang="en-US" sz="1600" dirty="0"/>
                        <a:t> (Closed Position) Finish: LF crossed behind (Promenade Position) Timing: SSS  NOTE - Timing: Alternative timing SQQ may be used</a:t>
                      </a:r>
                      <a:endParaRPr lang="ro-RO" sz="1600" dirty="0"/>
                    </a:p>
                  </a:txBody>
                  <a:tcPr/>
                </a:tc>
                <a:tc>
                  <a:txBody>
                    <a:bodyPr/>
                    <a:lstStyle/>
                    <a:p>
                      <a:r>
                        <a:rPr lang="en-US" sz="1600" dirty="0"/>
                        <a:t>BACK WHISK Start: LF </a:t>
                      </a:r>
                      <a:r>
                        <a:rPr lang="en-US" sz="1600" dirty="0" err="1"/>
                        <a:t>bwd</a:t>
                      </a:r>
                      <a:r>
                        <a:rPr lang="en-US" sz="1600" dirty="0"/>
                        <a:t> in CBMP (Outside Partner Position) Finish: LF crosses behind RF (Promenade Position) Timing: SSS NOTE - Timing: Alternative timing SQQ may be used NOTE - Couple Position: Step 1 may be taken </a:t>
                      </a:r>
                      <a:r>
                        <a:rPr lang="en-US" sz="1600" dirty="0" err="1"/>
                        <a:t>bwd</a:t>
                      </a:r>
                      <a:r>
                        <a:rPr lang="en-US" sz="1600" dirty="0"/>
                        <a:t> in Closed Position</a:t>
                      </a:r>
                      <a:endParaRPr lang="ro-RO" sz="1600" dirty="0"/>
                    </a:p>
                  </a:txBody>
                  <a:tcPr/>
                </a:tc>
                <a:extLst>
                  <a:ext uri="{0D108BD9-81ED-4DB2-BD59-A6C34878D82A}">
                    <a16:rowId xmlns:a16="http://schemas.microsoft.com/office/drawing/2014/main" val="1151639525"/>
                  </a:ext>
                </a:extLst>
              </a:tr>
              <a:tr h="370840">
                <a:tc>
                  <a:txBody>
                    <a:bodyPr/>
                    <a:lstStyle/>
                    <a:p>
                      <a:r>
                        <a:rPr lang="en-US" sz="1600" dirty="0"/>
                        <a:t>OPEN REVERSE TURN (QUICK OPEN REVERSE) Start: LF </a:t>
                      </a:r>
                      <a:r>
                        <a:rPr lang="en-US" sz="1600" dirty="0" err="1"/>
                        <a:t>fwd</a:t>
                      </a:r>
                      <a:r>
                        <a:rPr lang="en-US" sz="1600" dirty="0"/>
                        <a:t> (Closed Position) Finish: LF </a:t>
                      </a:r>
                      <a:r>
                        <a:rPr lang="en-US" sz="1600" dirty="0" err="1"/>
                        <a:t>bwd</a:t>
                      </a:r>
                      <a:r>
                        <a:rPr lang="en-US" sz="1600" dirty="0"/>
                        <a:t> in CBMP (Outside Partner Position) Timing: SQQ</a:t>
                      </a:r>
                      <a:endParaRPr lang="ro-RO" sz="1600" dirty="0"/>
                    </a:p>
                  </a:txBody>
                  <a:tcPr/>
                </a:tc>
                <a:tc>
                  <a:txBody>
                    <a:bodyPr/>
                    <a:lstStyle/>
                    <a:p>
                      <a:r>
                        <a:rPr lang="en-US" sz="1600" dirty="0"/>
                        <a:t>ZIG ZAG Start: LF </a:t>
                      </a:r>
                      <a:r>
                        <a:rPr lang="en-US" sz="1600" dirty="0" err="1"/>
                        <a:t>fwd</a:t>
                      </a:r>
                      <a:r>
                        <a:rPr lang="en-US" sz="1600" dirty="0"/>
                        <a:t> and slightly to side (Closed Position) Finish: RF </a:t>
                      </a:r>
                      <a:r>
                        <a:rPr lang="en-US" sz="1600" dirty="0" err="1"/>
                        <a:t>diag</a:t>
                      </a:r>
                      <a:r>
                        <a:rPr lang="en-US" sz="1600" dirty="0"/>
                        <a:t> </a:t>
                      </a:r>
                      <a:r>
                        <a:rPr lang="en-US" sz="1600" dirty="0" err="1"/>
                        <a:t>bwd</a:t>
                      </a:r>
                      <a:r>
                        <a:rPr lang="en-US" sz="1600" dirty="0"/>
                        <a:t> (Closed Position) Timing: SS SQQS NOTE - General: Steps 1-2 only may be used </a:t>
                      </a:r>
                      <a:endParaRPr lang="ro-RO" sz="1600" dirty="0"/>
                    </a:p>
                  </a:txBody>
                  <a:tcPr/>
                </a:tc>
                <a:extLst>
                  <a:ext uri="{0D108BD9-81ED-4DB2-BD59-A6C34878D82A}">
                    <a16:rowId xmlns:a16="http://schemas.microsoft.com/office/drawing/2014/main" val="44529598"/>
                  </a:ext>
                </a:extLst>
              </a:tr>
            </a:tbl>
          </a:graphicData>
        </a:graphic>
      </p:graphicFrame>
    </p:spTree>
    <p:extLst>
      <p:ext uri="{BB962C8B-B14F-4D97-AF65-F5344CB8AC3E}">
        <p14:creationId xmlns:p14="http://schemas.microsoft.com/office/powerpoint/2010/main" val="18735202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FC133E-293B-654F-FB45-5D78C558A5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D081E3-2AAD-28A2-4893-2DBD59A9F210}"/>
              </a:ext>
            </a:extLst>
          </p:cNvPr>
          <p:cNvSpPr>
            <a:spLocks noGrp="1"/>
          </p:cNvSpPr>
          <p:nvPr>
            <p:ph type="title"/>
          </p:nvPr>
        </p:nvSpPr>
        <p:spPr>
          <a:xfrm>
            <a:off x="684212" y="5629836"/>
            <a:ext cx="8534400" cy="875552"/>
          </a:xfrm>
        </p:spPr>
        <p:txBody>
          <a:bodyPr/>
          <a:lstStyle/>
          <a:p>
            <a:r>
              <a:rPr lang="en-US" dirty="0" err="1"/>
              <a:t>Figuri</a:t>
            </a:r>
            <a:r>
              <a:rPr lang="en-US" dirty="0"/>
              <a:t> quickstep(</a:t>
            </a:r>
            <a:r>
              <a:rPr lang="en-US" dirty="0" err="1"/>
              <a:t>clasa</a:t>
            </a:r>
            <a:r>
              <a:rPr lang="en-US" dirty="0"/>
              <a:t> E)</a:t>
            </a:r>
            <a:endParaRPr lang="ro-RO" dirty="0"/>
          </a:p>
        </p:txBody>
      </p:sp>
      <p:graphicFrame>
        <p:nvGraphicFramePr>
          <p:cNvPr id="4" name="Content Placeholder 3">
            <a:extLst>
              <a:ext uri="{FF2B5EF4-FFF2-40B4-BE49-F238E27FC236}">
                <a16:creationId xmlns:a16="http://schemas.microsoft.com/office/drawing/2014/main" id="{4AE13ADF-BA41-AC0B-031B-5757742D4EC8}"/>
              </a:ext>
            </a:extLst>
          </p:cNvPr>
          <p:cNvGraphicFramePr>
            <a:graphicFrameLocks noGrp="1"/>
          </p:cNvGraphicFramePr>
          <p:nvPr>
            <p:ph idx="1"/>
            <p:extLst>
              <p:ext uri="{D42A27DB-BD31-4B8C-83A1-F6EECF244321}">
                <p14:modId xmlns:p14="http://schemas.microsoft.com/office/powerpoint/2010/main" val="3806167338"/>
              </p:ext>
            </p:extLst>
          </p:nvPr>
        </p:nvGraphicFramePr>
        <p:xfrm>
          <a:off x="684212" y="685800"/>
          <a:ext cx="10898188" cy="237744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V6 Start: LF </a:t>
                      </a:r>
                      <a:r>
                        <a:rPr lang="en-US" sz="1600" dirty="0" err="1"/>
                        <a:t>bwd</a:t>
                      </a:r>
                      <a:r>
                        <a:rPr lang="en-US" sz="1600" dirty="0"/>
                        <a:t> (Closed Position) Finish: LF to side and slightly </a:t>
                      </a:r>
                      <a:r>
                        <a:rPr lang="en-US" sz="1600" dirty="0" err="1"/>
                        <a:t>fwd</a:t>
                      </a:r>
                      <a:r>
                        <a:rPr lang="en-US" sz="1600" dirty="0"/>
                        <a:t> (Closed Position) Timing: SQQS QQS NOTE-General: it may start from step 2.</a:t>
                      </a:r>
                      <a:endParaRPr lang="ro-RO" sz="1600" dirty="0"/>
                    </a:p>
                  </a:txBody>
                  <a:tcPr/>
                </a:tc>
                <a:tc>
                  <a:txBody>
                    <a:bodyPr/>
                    <a:lstStyle/>
                    <a:p>
                      <a:r>
                        <a:rPr lang="en-US" sz="1600" dirty="0"/>
                        <a:t>HOVER CORTE Start: RF </a:t>
                      </a:r>
                      <a:r>
                        <a:rPr lang="en-US" sz="1600" dirty="0" err="1"/>
                        <a:t>bwd</a:t>
                      </a:r>
                      <a:r>
                        <a:rPr lang="en-US" sz="1600" dirty="0"/>
                        <a:t> (Closed Position) Finish: transfer weight to RF (Closed Position) Timing: SSS NOTE- Couple Position: may start in Promenade Position</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WEAVE FROM PP (SEE WALTZ) Start: RF </a:t>
                      </a:r>
                      <a:r>
                        <a:rPr lang="en-US" sz="1600" dirty="0" err="1"/>
                        <a:t>fwd</a:t>
                      </a:r>
                      <a:r>
                        <a:rPr lang="en-US" sz="1600" dirty="0"/>
                        <a:t> and across in CBMP (Promenade Position) Finish: LF to side and slightly </a:t>
                      </a:r>
                      <a:r>
                        <a:rPr lang="en-US" sz="1600" dirty="0" err="1"/>
                        <a:t>fwd</a:t>
                      </a:r>
                      <a:r>
                        <a:rPr lang="en-US" sz="1600" dirty="0"/>
                        <a:t> (Closed Position) Timing: SQQ </a:t>
                      </a:r>
                      <a:r>
                        <a:rPr lang="en-US" sz="1600" dirty="0" err="1"/>
                        <a:t>SQQ</a:t>
                      </a:r>
                      <a:r>
                        <a:rPr lang="en-US" sz="1600" dirty="0"/>
                        <a:t> NOTE - General: steps 1-3 or 4-6 only may be used. NOTE - Couple Position: may end in Promenade position</a:t>
                      </a:r>
                      <a:endParaRPr lang="ro-RO" sz="1600" dirty="0"/>
                    </a:p>
                  </a:txBody>
                  <a:tcPr/>
                </a:tc>
                <a:tc>
                  <a:txBody>
                    <a:bodyPr/>
                    <a:lstStyle/>
                    <a:p>
                      <a:endParaRPr lang="ro-RO" sz="1600" dirty="0"/>
                    </a:p>
                  </a:txBody>
                  <a:tcPr/>
                </a:tc>
                <a:extLst>
                  <a:ext uri="{0D108BD9-81ED-4DB2-BD59-A6C34878D82A}">
                    <a16:rowId xmlns:a16="http://schemas.microsoft.com/office/drawing/2014/main" val="512230822"/>
                  </a:ext>
                </a:extLst>
              </a:tr>
            </a:tbl>
          </a:graphicData>
        </a:graphic>
      </p:graphicFrame>
    </p:spTree>
    <p:extLst>
      <p:ext uri="{BB962C8B-B14F-4D97-AF65-F5344CB8AC3E}">
        <p14:creationId xmlns:p14="http://schemas.microsoft.com/office/powerpoint/2010/main" val="38676884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8AEA2F-62F5-6BD7-73D8-26C7A9FEEF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F5450C-92A1-0B50-4E93-D44BBBB08889}"/>
              </a:ext>
            </a:extLst>
          </p:cNvPr>
          <p:cNvSpPr>
            <a:spLocks noGrp="1"/>
          </p:cNvSpPr>
          <p:nvPr>
            <p:ph type="title"/>
          </p:nvPr>
        </p:nvSpPr>
        <p:spPr>
          <a:xfrm>
            <a:off x="684212" y="4993341"/>
            <a:ext cx="8534400" cy="1416424"/>
          </a:xfrm>
        </p:spPr>
        <p:txBody>
          <a:bodyPr>
            <a:normAutofit/>
          </a:bodyPr>
          <a:lstStyle/>
          <a:p>
            <a:r>
              <a:rPr lang="en-US" dirty="0"/>
              <a:t>quickstep – </a:t>
            </a:r>
            <a:r>
              <a:rPr lang="en-US" dirty="0" err="1"/>
              <a:t>analiza</a:t>
            </a:r>
            <a:r>
              <a:rPr lang="en-US" dirty="0"/>
              <a:t> </a:t>
            </a:r>
            <a:r>
              <a:rPr lang="en-US" dirty="0" err="1"/>
              <a:t>comparativa</a:t>
            </a:r>
            <a:br>
              <a:rPr lang="en-US" dirty="0"/>
            </a:br>
            <a:r>
              <a:rPr lang="en-US" dirty="0" err="1"/>
              <a:t>clasa</a:t>
            </a:r>
            <a:r>
              <a:rPr lang="en-US" dirty="0"/>
              <a:t> E</a:t>
            </a:r>
            <a:endParaRPr lang="ro-RO" dirty="0"/>
          </a:p>
        </p:txBody>
      </p:sp>
      <p:sp>
        <p:nvSpPr>
          <p:cNvPr id="3" name="Text Placeholder 2">
            <a:extLst>
              <a:ext uri="{FF2B5EF4-FFF2-40B4-BE49-F238E27FC236}">
                <a16:creationId xmlns:a16="http://schemas.microsoft.com/office/drawing/2014/main" id="{48F35A2B-4A6B-E7ED-945D-F23662F8CDC8}"/>
              </a:ext>
            </a:extLst>
          </p:cNvPr>
          <p:cNvSpPr>
            <a:spLocks noGrp="1"/>
          </p:cNvSpPr>
          <p:nvPr>
            <p:ph type="body" idx="1"/>
          </p:nvPr>
        </p:nvSpPr>
        <p:spPr>
          <a:xfrm>
            <a:off x="972079" y="231324"/>
            <a:ext cx="4649787" cy="576262"/>
          </a:xfrm>
        </p:spPr>
        <p:txBody>
          <a:bodyPr/>
          <a:lstStyle/>
          <a:p>
            <a:r>
              <a:rPr lang="en-US" dirty="0" err="1"/>
              <a:t>Vechi</a:t>
            </a:r>
            <a:r>
              <a:rPr lang="en-US" dirty="0"/>
              <a:t>	</a:t>
            </a:r>
            <a:endParaRPr lang="ro-RO" dirty="0"/>
          </a:p>
        </p:txBody>
      </p:sp>
      <p:sp>
        <p:nvSpPr>
          <p:cNvPr id="4" name="Content Placeholder 3">
            <a:extLst>
              <a:ext uri="{FF2B5EF4-FFF2-40B4-BE49-F238E27FC236}">
                <a16:creationId xmlns:a16="http://schemas.microsoft.com/office/drawing/2014/main" id="{8F897201-6226-BE40-EA54-4AE0E6F1F1FE}"/>
              </a:ext>
            </a:extLst>
          </p:cNvPr>
          <p:cNvSpPr>
            <a:spLocks noGrp="1"/>
          </p:cNvSpPr>
          <p:nvPr>
            <p:ph sz="half" idx="2"/>
          </p:nvPr>
        </p:nvSpPr>
        <p:spPr>
          <a:xfrm>
            <a:off x="684212" y="814589"/>
            <a:ext cx="4937655" cy="4331152"/>
          </a:xfrm>
        </p:spPr>
        <p:txBody>
          <a:bodyPr>
            <a:normAutofit fontScale="55000" lnSpcReduction="20000"/>
          </a:bodyPr>
          <a:lstStyle/>
          <a:p>
            <a:r>
              <a:rPr lang="ro-RO" sz="1700" dirty="0">
                <a:solidFill>
                  <a:srgbClr val="FF0000"/>
                </a:solidFill>
                <a:latin typeface="Times New Roman" panose="02020603050405020304" pitchFamily="18" charset="0"/>
                <a:cs typeface="Times New Roman" panose="02020603050405020304" pitchFamily="18" charset="0"/>
              </a:rPr>
              <a:t>Outside Change (ending in Closed Position) </a:t>
            </a:r>
            <a:r>
              <a:rPr lang="ro-RO" dirty="0">
                <a:latin typeface="Times New Roman" panose="02020603050405020304" pitchFamily="18" charset="0"/>
                <a:cs typeface="Times New Roman" panose="02020603050405020304" pitchFamily="18" charset="0"/>
              </a:rPr>
              <a:t>	</a:t>
            </a:r>
          </a:p>
          <a:p>
            <a:r>
              <a:rPr lang="en-US" sz="1700" dirty="0">
                <a:solidFill>
                  <a:srgbClr val="FF0000"/>
                </a:solidFill>
                <a:latin typeface="Times New Roman" panose="02020603050405020304" pitchFamily="18" charset="0"/>
              </a:rPr>
              <a:t>2-4 Backward Lock Step (note)</a:t>
            </a:r>
            <a:r>
              <a:rPr lang="ro-RO" sz="1700" b="0" i="0" u="none" strike="noStrike" baseline="0" dirty="0">
                <a:solidFill>
                  <a:srgbClr val="FF0000"/>
                </a:solidFill>
                <a:latin typeface="Times New Roman" panose="02020603050405020304" pitchFamily="18" charset="0"/>
              </a:rPr>
              <a:t>	</a:t>
            </a:r>
          </a:p>
          <a:p>
            <a:r>
              <a:rPr lang="en-US" sz="1700" dirty="0">
                <a:solidFill>
                  <a:srgbClr val="FF0000"/>
                </a:solidFill>
                <a:latin typeface="Times New Roman" panose="02020603050405020304" pitchFamily="18" charset="0"/>
              </a:rPr>
              <a:t>Running Finish (ending in Closed Position)</a:t>
            </a:r>
            <a:r>
              <a:rPr lang="ro-RO" sz="1700" b="0" i="0" u="none" strike="noStrike" baseline="0" dirty="0">
                <a:solidFill>
                  <a:srgbClr val="FF0000"/>
                </a:solidFill>
                <a:latin typeface="Times New Roman" panose="02020603050405020304" pitchFamily="18" charset="0"/>
              </a:rPr>
              <a:t>	</a:t>
            </a:r>
          </a:p>
          <a:p>
            <a:r>
              <a:rPr lang="en-US" sz="1700" dirty="0">
                <a:solidFill>
                  <a:srgbClr val="FF0000"/>
                </a:solidFill>
                <a:latin typeface="Times New Roman" panose="02020603050405020304" pitchFamily="18" charset="0"/>
              </a:rPr>
              <a:t>2-4 Forward Lock Step (note)</a:t>
            </a:r>
            <a:r>
              <a:rPr lang="ro-RO" sz="1700" b="0" i="0" u="none" strike="noStrike" baseline="0" dirty="0">
                <a:solidFill>
                  <a:srgbClr val="000000"/>
                </a:solidFill>
                <a:latin typeface="Times New Roman" panose="02020603050405020304" pitchFamily="18" charset="0"/>
              </a:rPr>
              <a:t>	</a:t>
            </a:r>
          </a:p>
          <a:p>
            <a:r>
              <a:rPr lang="ro-RO" sz="1700" b="0" i="0" u="none" strike="noStrike" baseline="0" dirty="0">
                <a:solidFill>
                  <a:srgbClr val="000000"/>
                </a:solidFill>
                <a:latin typeface="Times New Roman" panose="02020603050405020304" pitchFamily="18" charset="0"/>
              </a:rPr>
              <a:t>Open Cross Chasse 	</a:t>
            </a:r>
          </a:p>
          <a:p>
            <a:r>
              <a:rPr lang="en-US" sz="1700" b="0" i="0" u="none" strike="noStrike" baseline="0" dirty="0">
                <a:solidFill>
                  <a:srgbClr val="000000"/>
                </a:solidFill>
                <a:latin typeface="Times New Roman" panose="02020603050405020304" pitchFamily="18" charset="0"/>
              </a:rPr>
              <a:t>Drag Hesitation (</a:t>
            </a:r>
            <a:r>
              <a:rPr lang="en-US" sz="1700" b="0" i="0" u="none" strike="noStrike" baseline="0" dirty="0" err="1">
                <a:solidFill>
                  <a:srgbClr val="000000"/>
                </a:solidFill>
                <a:latin typeface="Times New Roman" panose="02020603050405020304" pitchFamily="18" charset="0"/>
              </a:rPr>
              <a:t>cls</a:t>
            </a:r>
            <a:r>
              <a:rPr lang="en-US" sz="1700" b="0" i="0" u="none" strike="noStrike" baseline="0" dirty="0">
                <a:solidFill>
                  <a:srgbClr val="000000"/>
                </a:solidFill>
                <a:latin typeface="Times New Roman" panose="02020603050405020304" pitchFamily="18" charset="0"/>
              </a:rPr>
              <a:t> E)	</a:t>
            </a:r>
          </a:p>
          <a:p>
            <a:r>
              <a:rPr lang="en-US" sz="1700" dirty="0">
                <a:solidFill>
                  <a:srgbClr val="000000"/>
                </a:solidFill>
                <a:latin typeface="Times New Roman" panose="02020603050405020304" pitchFamily="18" charset="0"/>
              </a:rPr>
              <a:t>Open Natural Turn from Closed Position</a:t>
            </a:r>
            <a:r>
              <a:rPr lang="ro-RO" sz="1700" b="0" i="0" u="none" strike="noStrike" baseline="0" dirty="0">
                <a:solidFill>
                  <a:srgbClr val="000000"/>
                </a:solidFill>
                <a:latin typeface="Times New Roman" panose="02020603050405020304" pitchFamily="18" charset="0"/>
              </a:rPr>
              <a:t>	</a:t>
            </a:r>
            <a:endParaRPr lang="en-US" sz="1700" b="0" i="0" u="none" strike="noStrike" baseline="0" dirty="0">
              <a:solidFill>
                <a:srgbClr val="000000"/>
              </a:solidFill>
              <a:latin typeface="Times New Roman" panose="02020603050405020304" pitchFamily="18" charset="0"/>
            </a:endParaRPr>
          </a:p>
          <a:p>
            <a:r>
              <a:rPr lang="ro-RO" sz="1700" dirty="0">
                <a:solidFill>
                  <a:srgbClr val="000000"/>
                </a:solidFill>
                <a:latin typeface="Times New Roman" panose="02020603050405020304" pitchFamily="18" charset="0"/>
              </a:rPr>
              <a:t>Change of Direction</a:t>
            </a:r>
            <a:endParaRPr lang="en-US" sz="1700" dirty="0">
              <a:solidFill>
                <a:srgbClr val="000000"/>
              </a:solidFill>
              <a:latin typeface="Times New Roman" panose="02020603050405020304" pitchFamily="18" charset="0"/>
            </a:endParaRPr>
          </a:p>
          <a:p>
            <a:r>
              <a:rPr lang="en-US" sz="1800" dirty="0">
                <a:solidFill>
                  <a:srgbClr val="FF0000"/>
                </a:solidFill>
                <a:latin typeface="Times New Roman" panose="02020603050405020304" pitchFamily="18" charset="0"/>
              </a:rPr>
              <a:t>Back Whisk at a Corner</a:t>
            </a:r>
            <a:r>
              <a:rPr lang="ro-RO" sz="1800" b="0" i="0" u="none" strike="noStrike" baseline="0" dirty="0">
                <a:solidFill>
                  <a:srgbClr val="FF0000"/>
                </a:solidFill>
                <a:latin typeface="Times New Roman" panose="02020603050405020304" pitchFamily="18" charset="0"/>
              </a:rPr>
              <a:t>	</a:t>
            </a:r>
          </a:p>
          <a:p>
            <a:r>
              <a:rPr lang="en-US" sz="1800" dirty="0">
                <a:solidFill>
                  <a:srgbClr val="FF0000"/>
                </a:solidFill>
                <a:latin typeface="Times New Roman" panose="02020603050405020304" pitchFamily="18" charset="0"/>
              </a:rPr>
              <a:t>Natural Pivot Turn</a:t>
            </a:r>
            <a:r>
              <a:rPr lang="ro-RO" sz="1700" b="0" i="0" u="none" strike="noStrike" baseline="0" dirty="0">
                <a:solidFill>
                  <a:srgbClr val="000000"/>
                </a:solidFill>
                <a:latin typeface="Times New Roman" panose="02020603050405020304" pitchFamily="18" charset="0"/>
              </a:rPr>
              <a:t>	</a:t>
            </a:r>
            <a:endParaRPr lang="en-US" sz="1700" b="0" i="0" u="none" strike="noStrike" baseline="0" dirty="0">
              <a:solidFill>
                <a:srgbClr val="000000"/>
              </a:solidFill>
              <a:latin typeface="Times New Roman" panose="02020603050405020304" pitchFamily="18" charset="0"/>
            </a:endParaRPr>
          </a:p>
          <a:p>
            <a:r>
              <a:rPr lang="en-US" sz="1700" dirty="0">
                <a:solidFill>
                  <a:srgbClr val="FF0000"/>
                </a:solidFill>
                <a:latin typeface="Times New Roman" panose="02020603050405020304" pitchFamily="18" charset="0"/>
              </a:rPr>
              <a:t>Natural Turn at a Corner</a:t>
            </a:r>
            <a:r>
              <a:rPr lang="ro-RO" sz="1700" b="0" i="0" u="none" strike="noStrike" baseline="0" dirty="0">
                <a:solidFill>
                  <a:srgbClr val="000000"/>
                </a:solidFill>
                <a:latin typeface="Times New Roman" panose="02020603050405020304" pitchFamily="18" charset="0"/>
              </a:rPr>
              <a:t>	</a:t>
            </a:r>
            <a:endParaRPr lang="en-US" sz="1700" b="0" i="0" u="none" strike="noStrike" baseline="0" dirty="0">
              <a:solidFill>
                <a:srgbClr val="000000"/>
              </a:solidFill>
              <a:latin typeface="Times New Roman" panose="02020603050405020304" pitchFamily="18" charset="0"/>
            </a:endParaRPr>
          </a:p>
          <a:p>
            <a:r>
              <a:rPr lang="ro-RO" sz="1800" dirty="0">
                <a:solidFill>
                  <a:srgbClr val="FF0000"/>
                </a:solidFill>
                <a:latin typeface="Times New Roman" panose="02020603050405020304" pitchFamily="18" charset="0"/>
              </a:rPr>
              <a:t>Natural Turn with Hesitation</a:t>
            </a:r>
            <a:endParaRPr lang="en-US" sz="1800" dirty="0">
              <a:solidFill>
                <a:srgbClr val="FF0000"/>
              </a:solidFill>
              <a:latin typeface="Times New Roman" panose="02020603050405020304" pitchFamily="18" charset="0"/>
            </a:endParaRPr>
          </a:p>
          <a:p>
            <a:r>
              <a:rPr lang="ro-RO" sz="1800" dirty="0">
                <a:solidFill>
                  <a:schemeClr val="bg1"/>
                </a:solidFill>
                <a:latin typeface="Times New Roman" panose="02020603050405020304" pitchFamily="18" charset="0"/>
              </a:rPr>
              <a:t>Chasse from PP</a:t>
            </a:r>
            <a:endParaRPr lang="en-US" sz="1800" dirty="0">
              <a:solidFill>
                <a:schemeClr val="bg1"/>
              </a:solidFill>
              <a:latin typeface="Times New Roman" panose="02020603050405020304" pitchFamily="18" charset="0"/>
            </a:endParaRPr>
          </a:p>
          <a:p>
            <a:r>
              <a:rPr lang="ro-RO" sz="1800" dirty="0">
                <a:solidFill>
                  <a:schemeClr val="bg1"/>
                </a:solidFill>
                <a:latin typeface="Times New Roman" panose="02020603050405020304" pitchFamily="18" charset="0"/>
              </a:rPr>
              <a:t>Promenadă Închisă/Closed</a:t>
            </a:r>
            <a:r>
              <a:rPr lang="en-US" sz="1800" dirty="0">
                <a:solidFill>
                  <a:schemeClr val="bg1"/>
                </a:solidFill>
                <a:latin typeface="Times New Roman" panose="02020603050405020304" pitchFamily="18" charset="0"/>
              </a:rPr>
              <a:t> </a:t>
            </a:r>
            <a:r>
              <a:rPr lang="ro-RO" sz="1800" dirty="0">
                <a:solidFill>
                  <a:schemeClr val="bg1"/>
                </a:solidFill>
                <a:latin typeface="Times New Roman" panose="02020603050405020304" pitchFamily="18" charset="0"/>
              </a:rPr>
              <a:t>Promenade</a:t>
            </a:r>
            <a:endParaRPr lang="en-US" sz="1800" dirty="0">
              <a:solidFill>
                <a:schemeClr val="bg1"/>
              </a:solidFill>
              <a:latin typeface="Times New Roman" panose="02020603050405020304" pitchFamily="18" charset="0"/>
            </a:endParaRPr>
          </a:p>
          <a:p>
            <a:r>
              <a:rPr lang="en-US" sz="1800" dirty="0">
                <a:solidFill>
                  <a:srgbClr val="FF0000"/>
                </a:solidFill>
                <a:latin typeface="Times New Roman" panose="02020603050405020304" pitchFamily="18" charset="0"/>
              </a:rPr>
              <a:t>Running Finish (ending in PP)</a:t>
            </a:r>
          </a:p>
          <a:p>
            <a:r>
              <a:rPr lang="ro-RO" sz="1800" dirty="0">
                <a:solidFill>
                  <a:schemeClr val="bg1"/>
                </a:solidFill>
                <a:latin typeface="Times New Roman" panose="02020603050405020304" pitchFamily="18" charset="0"/>
              </a:rPr>
              <a:t>Weave from OP</a:t>
            </a:r>
            <a:endParaRPr lang="en-US" sz="1800" dirty="0">
              <a:solidFill>
                <a:schemeClr val="bg1"/>
              </a:solidFill>
              <a:latin typeface="Times New Roman" panose="02020603050405020304" pitchFamily="18" charset="0"/>
            </a:endParaRPr>
          </a:p>
          <a:p>
            <a:r>
              <a:rPr lang="ro-RO" sz="1800" dirty="0">
                <a:solidFill>
                  <a:schemeClr val="bg1"/>
                </a:solidFill>
                <a:latin typeface="Times New Roman" panose="02020603050405020304" pitchFamily="18" charset="0"/>
              </a:rPr>
              <a:t>Continuous Backward </a:t>
            </a:r>
            <a:r>
              <a:rPr lang="en-US" sz="1800" dirty="0">
                <a:solidFill>
                  <a:schemeClr val="bg1"/>
                </a:solidFill>
                <a:latin typeface="Times New Roman" panose="02020603050405020304" pitchFamily="18" charset="0"/>
              </a:rPr>
              <a:t>of Forward </a:t>
            </a:r>
            <a:r>
              <a:rPr lang="ro-RO" sz="1800" dirty="0">
                <a:solidFill>
                  <a:schemeClr val="bg1"/>
                </a:solidFill>
                <a:latin typeface="Times New Roman" panose="02020603050405020304" pitchFamily="18" charset="0"/>
              </a:rPr>
              <a:t>Lock (note)</a:t>
            </a:r>
            <a:endParaRPr lang="en-US" sz="1800" dirty="0">
              <a:solidFill>
                <a:schemeClr val="bg1"/>
              </a:solidFill>
              <a:latin typeface="Times New Roman" panose="02020603050405020304" pitchFamily="18" charset="0"/>
            </a:endParaRPr>
          </a:p>
          <a:p>
            <a:r>
              <a:rPr lang="en-US" sz="1800" dirty="0">
                <a:solidFill>
                  <a:srgbClr val="FF0000"/>
                </a:solidFill>
                <a:latin typeface="Times New Roman" panose="02020603050405020304" pitchFamily="18" charset="0"/>
              </a:rPr>
              <a:t>Passing reverse turn </a:t>
            </a:r>
            <a:r>
              <a:rPr lang="en-US" sz="1800" dirty="0" err="1">
                <a:solidFill>
                  <a:srgbClr val="FF0000"/>
                </a:solidFill>
                <a:latin typeface="Times New Roman" panose="02020603050405020304" pitchFamily="18" charset="0"/>
              </a:rPr>
              <a:t>etc</a:t>
            </a:r>
            <a:endParaRPr lang="ro-RO" sz="1800" b="0" i="0" u="none" strike="noStrike" baseline="0" dirty="0">
              <a:solidFill>
                <a:srgbClr val="FF0000"/>
              </a:solidFill>
              <a:latin typeface="Times New Roman" panose="02020603050405020304" pitchFamily="18" charset="0"/>
            </a:endParaRPr>
          </a:p>
          <a:p>
            <a:endParaRPr lang="ro-RO" sz="1800" b="0" i="0" u="none" strike="noStrike" baseline="0" dirty="0">
              <a:solidFill>
                <a:srgbClr val="000000"/>
              </a:solidFill>
              <a:latin typeface="Times New Roman" panose="02020603050405020304" pitchFamily="18" charset="0"/>
            </a:endParaRPr>
          </a:p>
          <a:p>
            <a:endParaRPr lang="ro-RO" sz="1800" b="0" i="0" u="none" strike="noStrike" baseline="0" dirty="0">
              <a:solidFill>
                <a:srgbClr val="000000"/>
              </a:solidFill>
              <a:latin typeface="Times New Roman" panose="02020603050405020304" pitchFamily="18" charset="0"/>
            </a:endParaRPr>
          </a:p>
          <a:p>
            <a:endParaRPr lang="ro-RO" sz="1800" b="0" i="0" u="none" strike="noStrike" baseline="0" dirty="0">
              <a:solidFill>
                <a:srgbClr val="000000"/>
              </a:solidFill>
              <a:latin typeface="Times New Roman" panose="02020603050405020304" pitchFamily="18" charset="0"/>
            </a:endParaRPr>
          </a:p>
          <a:p>
            <a:endParaRPr lang="ro-RO" dirty="0"/>
          </a:p>
        </p:txBody>
      </p:sp>
      <p:sp>
        <p:nvSpPr>
          <p:cNvPr id="5" name="Text Placeholder 4">
            <a:extLst>
              <a:ext uri="{FF2B5EF4-FFF2-40B4-BE49-F238E27FC236}">
                <a16:creationId xmlns:a16="http://schemas.microsoft.com/office/drawing/2014/main" id="{10E0DC97-F84C-22CF-A199-4AC2AB602F89}"/>
              </a:ext>
            </a:extLst>
          </p:cNvPr>
          <p:cNvSpPr>
            <a:spLocks noGrp="1"/>
          </p:cNvSpPr>
          <p:nvPr>
            <p:ph type="body" sz="quarter" idx="3"/>
          </p:nvPr>
        </p:nvSpPr>
        <p:spPr>
          <a:xfrm>
            <a:off x="6070599" y="218375"/>
            <a:ext cx="4665134" cy="576262"/>
          </a:xfrm>
        </p:spPr>
        <p:txBody>
          <a:bodyPr/>
          <a:lstStyle/>
          <a:p>
            <a:r>
              <a:rPr lang="en-US" dirty="0"/>
              <a:t>Nou</a:t>
            </a:r>
            <a:endParaRPr lang="ro-RO" dirty="0"/>
          </a:p>
        </p:txBody>
      </p:sp>
      <p:sp>
        <p:nvSpPr>
          <p:cNvPr id="6" name="Content Placeholder 5">
            <a:extLst>
              <a:ext uri="{FF2B5EF4-FFF2-40B4-BE49-F238E27FC236}">
                <a16:creationId xmlns:a16="http://schemas.microsoft.com/office/drawing/2014/main" id="{81A1A1E5-9B0F-E626-0D9F-A296C6735160}"/>
              </a:ext>
            </a:extLst>
          </p:cNvPr>
          <p:cNvSpPr>
            <a:spLocks noGrp="1"/>
          </p:cNvSpPr>
          <p:nvPr>
            <p:ph sz="quarter" idx="4"/>
          </p:nvPr>
        </p:nvSpPr>
        <p:spPr/>
        <p:txBody>
          <a:bodyPr>
            <a:normAutofit fontScale="55000" lnSpcReduction="20000"/>
          </a:bodyPr>
          <a:lstStyle/>
          <a:p>
            <a:r>
              <a:rPr lang="en-US" sz="1800" dirty="0">
                <a:solidFill>
                  <a:srgbClr val="002060"/>
                </a:solidFill>
                <a:latin typeface="Times New Roman" panose="02020603050405020304" pitchFamily="18" charset="0"/>
              </a:rPr>
              <a:t>Impetus</a:t>
            </a:r>
            <a:endParaRPr lang="en-US" sz="1800" b="0" i="0" u="none" strike="noStrike" baseline="0" dirty="0">
              <a:solidFill>
                <a:srgbClr val="002060"/>
              </a:solidFill>
              <a:latin typeface="Times New Roman" panose="02020603050405020304" pitchFamily="18" charset="0"/>
            </a:endParaRPr>
          </a:p>
          <a:p>
            <a:r>
              <a:rPr lang="en-US" sz="1800" b="0" i="0" u="none" strike="noStrike" baseline="0" dirty="0">
                <a:solidFill>
                  <a:srgbClr val="002060"/>
                </a:solidFill>
                <a:latin typeface="Times New Roman" panose="02020603050405020304" pitchFamily="18" charset="0"/>
              </a:rPr>
              <a:t>Impetus to PP</a:t>
            </a:r>
            <a:endParaRPr lang="ro-RO" sz="1800" b="0" i="0" u="none" strike="noStrike" baseline="0" dirty="0">
              <a:solidFill>
                <a:srgbClr val="002060"/>
              </a:solidFill>
              <a:latin typeface="Times New Roman" panose="02020603050405020304" pitchFamily="18" charset="0"/>
            </a:endParaRPr>
          </a:p>
          <a:p>
            <a:r>
              <a:rPr lang="en-US" sz="1800" dirty="0">
                <a:solidFill>
                  <a:srgbClr val="002060"/>
                </a:solidFill>
                <a:latin typeface="Times New Roman" panose="02020603050405020304" pitchFamily="18" charset="0"/>
              </a:rPr>
              <a:t>Telemark</a:t>
            </a:r>
          </a:p>
          <a:p>
            <a:r>
              <a:rPr lang="en-US" sz="1800" b="0" i="0" u="none" strike="noStrike" baseline="0" dirty="0">
                <a:solidFill>
                  <a:srgbClr val="002060"/>
                </a:solidFill>
                <a:latin typeface="Times New Roman" panose="02020603050405020304" pitchFamily="18" charset="0"/>
              </a:rPr>
              <a:t>Telemark</a:t>
            </a:r>
            <a:r>
              <a:rPr lang="en-US" sz="1800" b="0" i="0" u="none" strike="noStrike" dirty="0">
                <a:solidFill>
                  <a:srgbClr val="002060"/>
                </a:solidFill>
                <a:latin typeface="Times New Roman" panose="02020603050405020304" pitchFamily="18" charset="0"/>
              </a:rPr>
              <a:t> to PP</a:t>
            </a:r>
          </a:p>
          <a:p>
            <a:r>
              <a:rPr lang="en-US" sz="1800" baseline="0" dirty="0">
                <a:solidFill>
                  <a:srgbClr val="002060"/>
                </a:solidFill>
                <a:latin typeface="Times New Roman" panose="02020603050405020304" pitchFamily="18" charset="0"/>
              </a:rPr>
              <a:t>Hoover</a:t>
            </a:r>
            <a:r>
              <a:rPr lang="en-US" sz="1800" dirty="0">
                <a:solidFill>
                  <a:srgbClr val="002060"/>
                </a:solidFill>
                <a:latin typeface="Times New Roman" panose="02020603050405020304" pitchFamily="18" charset="0"/>
              </a:rPr>
              <a:t> Corte</a:t>
            </a:r>
          </a:p>
          <a:p>
            <a:r>
              <a:rPr lang="en-US" sz="1800" b="0" i="0" u="none" strike="noStrike" baseline="0" dirty="0">
                <a:solidFill>
                  <a:srgbClr val="002060"/>
                </a:solidFill>
                <a:latin typeface="Times New Roman" panose="02020603050405020304" pitchFamily="18" charset="0"/>
              </a:rPr>
              <a:t>Weave</a:t>
            </a:r>
            <a:r>
              <a:rPr lang="en-US" sz="1800" b="0" i="0" u="none" strike="noStrike" dirty="0">
                <a:solidFill>
                  <a:srgbClr val="002060"/>
                </a:solidFill>
                <a:latin typeface="Times New Roman" panose="02020603050405020304" pitchFamily="18" charset="0"/>
              </a:rPr>
              <a:t> from PP</a:t>
            </a:r>
          </a:p>
          <a:p>
            <a:r>
              <a:rPr lang="en-US" sz="1800" baseline="0" dirty="0">
                <a:solidFill>
                  <a:srgbClr val="002060"/>
                </a:solidFill>
                <a:latin typeface="Times New Roman" panose="02020603050405020304" pitchFamily="18" charset="0"/>
              </a:rPr>
              <a:t>V6</a:t>
            </a:r>
            <a:r>
              <a:rPr lang="ro-RO" sz="1800" b="0" i="0" u="none" strike="noStrike" baseline="0" dirty="0">
                <a:solidFill>
                  <a:srgbClr val="002060"/>
                </a:solidFill>
                <a:latin typeface="Times New Roman" panose="02020603050405020304" pitchFamily="18" charset="0"/>
              </a:rPr>
              <a:t>	</a:t>
            </a:r>
          </a:p>
        </p:txBody>
      </p:sp>
    </p:spTree>
    <p:extLst>
      <p:ext uri="{BB962C8B-B14F-4D97-AF65-F5344CB8AC3E}">
        <p14:creationId xmlns:p14="http://schemas.microsoft.com/office/powerpoint/2010/main" val="35196156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1" end="11"/>
                                            </p:txEl>
                                          </p:spTgt>
                                        </p:tgtEl>
                                        <p:attrNameLst>
                                          <p:attrName>style.visibility</p:attrName>
                                        </p:attrNameLst>
                                      </p:cBhvr>
                                      <p:to>
                                        <p:strVal val="visible"/>
                                      </p:to>
                                    </p:set>
                                    <p:anim calcmode="lin" valueType="num">
                                      <p:cBhvr additive="base">
                                        <p:cTn id="5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12" end="12"/>
                                            </p:txEl>
                                          </p:spTgt>
                                        </p:tgtEl>
                                        <p:attrNameLst>
                                          <p:attrName>style.visibility</p:attrName>
                                        </p:attrNameLst>
                                      </p:cBhvr>
                                      <p:to>
                                        <p:strVal val="visible"/>
                                      </p:to>
                                    </p:set>
                                    <p:anim calcmode="lin" valueType="num">
                                      <p:cBhvr additive="base">
                                        <p:cTn id="5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4">
                                            <p:txEl>
                                              <p:pRg st="13" end="13"/>
                                            </p:txEl>
                                          </p:spTgt>
                                        </p:tgtEl>
                                        <p:attrNameLst>
                                          <p:attrName>style.visibility</p:attrName>
                                        </p:attrNameLst>
                                      </p:cBhvr>
                                      <p:to>
                                        <p:strVal val="visible"/>
                                      </p:to>
                                    </p:set>
                                    <p:anim calcmode="lin" valueType="num">
                                      <p:cBhvr additive="base">
                                        <p:cTn id="59"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4">
                                            <p:txEl>
                                              <p:pRg st="14" end="14"/>
                                            </p:txEl>
                                          </p:spTgt>
                                        </p:tgtEl>
                                        <p:attrNameLst>
                                          <p:attrName>style.visibility</p:attrName>
                                        </p:attrNameLst>
                                      </p:cBhvr>
                                      <p:to>
                                        <p:strVal val="visible"/>
                                      </p:to>
                                    </p:set>
                                    <p:anim calcmode="lin" valueType="num">
                                      <p:cBhvr additive="base">
                                        <p:cTn id="63"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4">
                                            <p:txEl>
                                              <p:pRg st="15" end="15"/>
                                            </p:txEl>
                                          </p:spTgt>
                                        </p:tgtEl>
                                        <p:attrNameLst>
                                          <p:attrName>style.visibility</p:attrName>
                                        </p:attrNameLst>
                                      </p:cBhvr>
                                      <p:to>
                                        <p:strVal val="visible"/>
                                      </p:to>
                                    </p:set>
                                    <p:anim calcmode="lin" valueType="num">
                                      <p:cBhvr additive="base">
                                        <p:cTn id="67"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4">
                                            <p:txEl>
                                              <p:pRg st="16" end="16"/>
                                            </p:txEl>
                                          </p:spTgt>
                                        </p:tgtEl>
                                        <p:attrNameLst>
                                          <p:attrName>style.visibility</p:attrName>
                                        </p:attrNameLst>
                                      </p:cBhvr>
                                      <p:to>
                                        <p:strVal val="visible"/>
                                      </p:to>
                                    </p:set>
                                    <p:anim calcmode="lin" valueType="num">
                                      <p:cBhvr additive="base">
                                        <p:cTn id="71"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4">
                                            <p:txEl>
                                              <p:pRg st="17" end="17"/>
                                            </p:txEl>
                                          </p:spTgt>
                                        </p:tgtEl>
                                        <p:attrNameLst>
                                          <p:attrName>style.visibility</p:attrName>
                                        </p:attrNameLst>
                                      </p:cBhvr>
                                      <p:to>
                                        <p:strVal val="visible"/>
                                      </p:to>
                                    </p:set>
                                    <p:anim calcmode="lin" valueType="num">
                                      <p:cBhvr additive="base">
                                        <p:cTn id="75"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4">
                                            <p:txEl>
                                              <p:pRg st="17" end="17"/>
                                            </p:txEl>
                                          </p:spTgt>
                                        </p:tgtEl>
                                        <p:attrNameLst>
                                          <p:attrName>ppt_y</p:attrName>
                                        </p:attrNameLst>
                                      </p:cBhvr>
                                      <p:tavLst>
                                        <p:tav tm="0">
                                          <p:val>
                                            <p:strVal val="1+#ppt_h/2"/>
                                          </p:val>
                                        </p:tav>
                                        <p:tav tm="100000">
                                          <p:val>
                                            <p:strVal val="#ppt_y"/>
                                          </p:val>
                                        </p:tav>
                                      </p:tavLst>
                                    </p:anim>
                                  </p:childTnLst>
                                </p:cTn>
                              </p:par>
                              <p:par>
                                <p:cTn id="77" presetID="2" presetClass="entr" presetSubtype="4" fill="hold" nodeType="withEffect">
                                  <p:stCondLst>
                                    <p:cond delay="0"/>
                                  </p:stCondLst>
                                  <p:childTnLst>
                                    <p:set>
                                      <p:cBhvr>
                                        <p:cTn id="78" dur="1" fill="hold">
                                          <p:stCondLst>
                                            <p:cond delay="0"/>
                                          </p:stCondLst>
                                        </p:cTn>
                                        <p:tgtEl>
                                          <p:spTgt spid="6">
                                            <p:txEl>
                                              <p:pRg st="1" end="1"/>
                                            </p:txEl>
                                          </p:spTgt>
                                        </p:tgtEl>
                                        <p:attrNameLst>
                                          <p:attrName>style.visibility</p:attrName>
                                        </p:attrNameLst>
                                      </p:cBhvr>
                                      <p:to>
                                        <p:strVal val="visible"/>
                                      </p:to>
                                    </p:set>
                                    <p:anim calcmode="lin" valueType="num">
                                      <p:cBhvr additive="base">
                                        <p:cTn id="7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
                                            <p:txEl>
                                              <p:pRg st="1" end="1"/>
                                            </p:txEl>
                                          </p:spTgt>
                                        </p:tgtEl>
                                        <p:attrNameLst>
                                          <p:attrName>ppt_y</p:attrName>
                                        </p:attrNameLst>
                                      </p:cBhvr>
                                      <p:tavLst>
                                        <p:tav tm="0">
                                          <p:val>
                                            <p:strVal val="1+#ppt_h/2"/>
                                          </p:val>
                                        </p:tav>
                                        <p:tav tm="100000">
                                          <p:val>
                                            <p:strVal val="#ppt_y"/>
                                          </p:val>
                                        </p:tav>
                                      </p:tavLst>
                                    </p:anim>
                                  </p:childTnLst>
                                </p:cTn>
                              </p:par>
                              <p:par>
                                <p:cTn id="81" presetID="2" presetClass="entr" presetSubtype="4" fill="hold" nodeType="withEffect">
                                  <p:stCondLst>
                                    <p:cond delay="0"/>
                                  </p:stCondLst>
                                  <p:childTnLst>
                                    <p:set>
                                      <p:cBhvr>
                                        <p:cTn id="82" dur="1" fill="hold">
                                          <p:stCondLst>
                                            <p:cond delay="0"/>
                                          </p:stCondLst>
                                        </p:cTn>
                                        <p:tgtEl>
                                          <p:spTgt spid="6">
                                            <p:txEl>
                                              <p:pRg st="0" end="0"/>
                                            </p:txEl>
                                          </p:spTgt>
                                        </p:tgtEl>
                                        <p:attrNameLst>
                                          <p:attrName>style.visibility</p:attrName>
                                        </p:attrNameLst>
                                      </p:cBhvr>
                                      <p:to>
                                        <p:strVal val="visible"/>
                                      </p:to>
                                    </p:set>
                                    <p:anim calcmode="lin" valueType="num">
                                      <p:cBhvr additive="base">
                                        <p:cTn id="8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6">
                                            <p:txEl>
                                              <p:pRg st="0" end="0"/>
                                            </p:txEl>
                                          </p:spTgt>
                                        </p:tgtEl>
                                        <p:attrNameLst>
                                          <p:attrName>ppt_y</p:attrName>
                                        </p:attrNameLst>
                                      </p:cBhvr>
                                      <p:tavLst>
                                        <p:tav tm="0">
                                          <p:val>
                                            <p:strVal val="1+#ppt_h/2"/>
                                          </p:val>
                                        </p:tav>
                                        <p:tav tm="100000">
                                          <p:val>
                                            <p:strVal val="#ppt_y"/>
                                          </p:val>
                                        </p:tav>
                                      </p:tavLst>
                                    </p:anim>
                                  </p:childTnLst>
                                </p:cTn>
                              </p:par>
                              <p:par>
                                <p:cTn id="85" presetID="2" presetClass="entr" presetSubtype="4" fill="hold" nodeType="withEffect">
                                  <p:stCondLst>
                                    <p:cond delay="0"/>
                                  </p:stCondLst>
                                  <p:childTnLst>
                                    <p:set>
                                      <p:cBhvr>
                                        <p:cTn id="86" dur="1" fill="hold">
                                          <p:stCondLst>
                                            <p:cond delay="0"/>
                                          </p:stCondLst>
                                        </p:cTn>
                                        <p:tgtEl>
                                          <p:spTgt spid="6">
                                            <p:txEl>
                                              <p:pRg st="2" end="2"/>
                                            </p:txEl>
                                          </p:spTgt>
                                        </p:tgtEl>
                                        <p:attrNameLst>
                                          <p:attrName>style.visibility</p:attrName>
                                        </p:attrNameLst>
                                      </p:cBhvr>
                                      <p:to>
                                        <p:strVal val="visible"/>
                                      </p:to>
                                    </p:set>
                                    <p:anim calcmode="lin" valueType="num">
                                      <p:cBhvr additive="base">
                                        <p:cTn id="8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6">
                                            <p:txEl>
                                              <p:pRg st="2" end="2"/>
                                            </p:txEl>
                                          </p:spTgt>
                                        </p:tgtEl>
                                        <p:attrNameLst>
                                          <p:attrName>ppt_y</p:attrName>
                                        </p:attrNameLst>
                                      </p:cBhvr>
                                      <p:tavLst>
                                        <p:tav tm="0">
                                          <p:val>
                                            <p:strVal val="1+#ppt_h/2"/>
                                          </p:val>
                                        </p:tav>
                                        <p:tav tm="100000">
                                          <p:val>
                                            <p:strVal val="#ppt_y"/>
                                          </p:val>
                                        </p:tav>
                                      </p:tavLst>
                                    </p:anim>
                                  </p:childTnLst>
                                </p:cTn>
                              </p:par>
                              <p:par>
                                <p:cTn id="89" presetID="2" presetClass="entr" presetSubtype="4" fill="hold" nodeType="withEffect">
                                  <p:stCondLst>
                                    <p:cond delay="0"/>
                                  </p:stCondLst>
                                  <p:childTnLst>
                                    <p:set>
                                      <p:cBhvr>
                                        <p:cTn id="90" dur="1" fill="hold">
                                          <p:stCondLst>
                                            <p:cond delay="0"/>
                                          </p:stCondLst>
                                        </p:cTn>
                                        <p:tgtEl>
                                          <p:spTgt spid="6">
                                            <p:txEl>
                                              <p:pRg st="3" end="3"/>
                                            </p:txEl>
                                          </p:spTgt>
                                        </p:tgtEl>
                                        <p:attrNameLst>
                                          <p:attrName>style.visibility</p:attrName>
                                        </p:attrNameLst>
                                      </p:cBhvr>
                                      <p:to>
                                        <p:strVal val="visible"/>
                                      </p:to>
                                    </p:set>
                                    <p:anim calcmode="lin" valueType="num">
                                      <p:cBhvr additive="base">
                                        <p:cTn id="9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6">
                                            <p:txEl>
                                              <p:pRg st="3" end="3"/>
                                            </p:txEl>
                                          </p:spTgt>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6">
                                            <p:txEl>
                                              <p:pRg st="4" end="4"/>
                                            </p:txEl>
                                          </p:spTgt>
                                        </p:tgtEl>
                                        <p:attrNameLst>
                                          <p:attrName>style.visibility</p:attrName>
                                        </p:attrNameLst>
                                      </p:cBhvr>
                                      <p:to>
                                        <p:strVal val="visible"/>
                                      </p:to>
                                    </p:set>
                                    <p:anim calcmode="lin" valueType="num">
                                      <p:cBhvr additive="base">
                                        <p:cTn id="9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6">
                                            <p:txEl>
                                              <p:pRg st="4" end="4"/>
                                            </p:txEl>
                                          </p:spTgt>
                                        </p:tgtEl>
                                        <p:attrNameLst>
                                          <p:attrName>ppt_y</p:attrName>
                                        </p:attrNameLst>
                                      </p:cBhvr>
                                      <p:tavLst>
                                        <p:tav tm="0">
                                          <p:val>
                                            <p:strVal val="1+#ppt_h/2"/>
                                          </p:val>
                                        </p:tav>
                                        <p:tav tm="100000">
                                          <p:val>
                                            <p:strVal val="#ppt_y"/>
                                          </p:val>
                                        </p:tav>
                                      </p:tavLst>
                                    </p:anim>
                                  </p:childTnLst>
                                </p:cTn>
                              </p:par>
                              <p:par>
                                <p:cTn id="97" presetID="2" presetClass="entr" presetSubtype="4" fill="hold" nodeType="withEffect">
                                  <p:stCondLst>
                                    <p:cond delay="0"/>
                                  </p:stCondLst>
                                  <p:childTnLst>
                                    <p:set>
                                      <p:cBhvr>
                                        <p:cTn id="98" dur="1" fill="hold">
                                          <p:stCondLst>
                                            <p:cond delay="0"/>
                                          </p:stCondLst>
                                        </p:cTn>
                                        <p:tgtEl>
                                          <p:spTgt spid="6">
                                            <p:txEl>
                                              <p:pRg st="5" end="5"/>
                                            </p:txEl>
                                          </p:spTgt>
                                        </p:tgtEl>
                                        <p:attrNameLst>
                                          <p:attrName>style.visibility</p:attrName>
                                        </p:attrNameLst>
                                      </p:cBhvr>
                                      <p:to>
                                        <p:strVal val="visible"/>
                                      </p:to>
                                    </p:set>
                                    <p:anim calcmode="lin" valueType="num">
                                      <p:cBhvr additive="base">
                                        <p:cTn id="9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100" dur="500" fill="hold"/>
                                        <p:tgtEl>
                                          <p:spTgt spid="6">
                                            <p:txEl>
                                              <p:pRg st="5" end="5"/>
                                            </p:txEl>
                                          </p:spTgt>
                                        </p:tgtEl>
                                        <p:attrNameLst>
                                          <p:attrName>ppt_y</p:attrName>
                                        </p:attrNameLst>
                                      </p:cBhvr>
                                      <p:tavLst>
                                        <p:tav tm="0">
                                          <p:val>
                                            <p:strVal val="1+#ppt_h/2"/>
                                          </p:val>
                                        </p:tav>
                                        <p:tav tm="100000">
                                          <p:val>
                                            <p:strVal val="#ppt_y"/>
                                          </p:val>
                                        </p:tav>
                                      </p:tavLst>
                                    </p:anim>
                                  </p:childTnLst>
                                </p:cTn>
                              </p:par>
                              <p:par>
                                <p:cTn id="101" presetID="2" presetClass="entr" presetSubtype="4" fill="hold" nodeType="withEffect">
                                  <p:stCondLst>
                                    <p:cond delay="0"/>
                                  </p:stCondLst>
                                  <p:childTnLst>
                                    <p:set>
                                      <p:cBhvr>
                                        <p:cTn id="102" dur="1" fill="hold">
                                          <p:stCondLst>
                                            <p:cond delay="0"/>
                                          </p:stCondLst>
                                        </p:cTn>
                                        <p:tgtEl>
                                          <p:spTgt spid="6">
                                            <p:txEl>
                                              <p:pRg st="6" end="6"/>
                                            </p:txEl>
                                          </p:spTgt>
                                        </p:tgtEl>
                                        <p:attrNameLst>
                                          <p:attrName>style.visibility</p:attrName>
                                        </p:attrNameLst>
                                      </p:cBhvr>
                                      <p:to>
                                        <p:strVal val="visible"/>
                                      </p:to>
                                    </p:set>
                                    <p:anim calcmode="lin" valueType="num">
                                      <p:cBhvr additive="base">
                                        <p:cTn id="10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5FABA6-9EC9-AD49-6126-2206DCFE8F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29803F-4E1E-2B2A-99D9-B540889F8224}"/>
              </a:ext>
            </a:extLst>
          </p:cNvPr>
          <p:cNvSpPr>
            <a:spLocks noGrp="1"/>
          </p:cNvSpPr>
          <p:nvPr>
            <p:ph type="title"/>
          </p:nvPr>
        </p:nvSpPr>
        <p:spPr>
          <a:xfrm>
            <a:off x="684212" y="5629836"/>
            <a:ext cx="8534400" cy="875552"/>
          </a:xfrm>
        </p:spPr>
        <p:txBody>
          <a:bodyPr/>
          <a:lstStyle/>
          <a:p>
            <a:r>
              <a:rPr lang="en-US" dirty="0" err="1"/>
              <a:t>Figuri</a:t>
            </a:r>
            <a:r>
              <a:rPr lang="en-US" dirty="0"/>
              <a:t> quickstep(</a:t>
            </a:r>
            <a:r>
              <a:rPr lang="en-US" dirty="0" err="1"/>
              <a:t>clasa</a:t>
            </a:r>
            <a:r>
              <a:rPr lang="en-US" dirty="0"/>
              <a:t> </a:t>
            </a:r>
            <a:r>
              <a:rPr lang="en-US" dirty="0" err="1"/>
              <a:t>d+c</a:t>
            </a:r>
            <a:r>
              <a:rPr lang="en-US" dirty="0"/>
              <a:t>)</a:t>
            </a:r>
            <a:endParaRPr lang="ro-RO" dirty="0"/>
          </a:p>
        </p:txBody>
      </p:sp>
      <p:graphicFrame>
        <p:nvGraphicFramePr>
          <p:cNvPr id="4" name="Content Placeholder 3">
            <a:extLst>
              <a:ext uri="{FF2B5EF4-FFF2-40B4-BE49-F238E27FC236}">
                <a16:creationId xmlns:a16="http://schemas.microsoft.com/office/drawing/2014/main" id="{31F61D40-F46F-45BC-9F82-6C0F83C4201A}"/>
              </a:ext>
            </a:extLst>
          </p:cNvPr>
          <p:cNvGraphicFramePr>
            <a:graphicFrameLocks noGrp="1"/>
          </p:cNvGraphicFramePr>
          <p:nvPr>
            <p:ph idx="1"/>
            <p:extLst>
              <p:ext uri="{D42A27DB-BD31-4B8C-83A1-F6EECF244321}">
                <p14:modId xmlns:p14="http://schemas.microsoft.com/office/powerpoint/2010/main" val="1823949901"/>
              </p:ext>
            </p:extLst>
          </p:nvPr>
        </p:nvGraphicFramePr>
        <p:xfrm>
          <a:off x="684212" y="685800"/>
          <a:ext cx="10898188" cy="466344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OUTSIDE SPIN Start: LF </a:t>
                      </a:r>
                      <a:r>
                        <a:rPr lang="en-US" sz="1600" dirty="0" err="1"/>
                        <a:t>bwd</a:t>
                      </a:r>
                      <a:r>
                        <a:rPr lang="en-US" sz="1600" dirty="0"/>
                        <a:t> in CBMP (Outside Partner Position) Finish: LF to side (Closed Position) Timing: SSS NOTE-Timing: Alternative timing SQQ may be used NOTE- Foot Placement/Quantity of Turn: it may be </a:t>
                      </a:r>
                      <a:r>
                        <a:rPr lang="en-US" sz="1600" dirty="0" err="1"/>
                        <a:t>underturned</a:t>
                      </a:r>
                      <a:r>
                        <a:rPr lang="en-US" sz="1600" dirty="0"/>
                        <a:t> (no turn on step3) in which case the following step will be </a:t>
                      </a:r>
                      <a:r>
                        <a:rPr lang="en-US" sz="1600" dirty="0" err="1"/>
                        <a:t>bwd</a:t>
                      </a:r>
                      <a:r>
                        <a:rPr lang="en-US" sz="1600" dirty="0"/>
                        <a:t>.</a:t>
                      </a:r>
                      <a:endParaRPr lang="ro-RO" sz="1600" dirty="0"/>
                    </a:p>
                  </a:txBody>
                  <a:tcPr/>
                </a:tc>
                <a:tc>
                  <a:txBody>
                    <a:bodyPr/>
                    <a:lstStyle/>
                    <a:p>
                      <a:r>
                        <a:rPr lang="en-US" sz="1600" dirty="0"/>
                        <a:t>FOUR QUICK RUN Start: RF </a:t>
                      </a:r>
                      <a:r>
                        <a:rPr lang="en-US" sz="1600" dirty="0" err="1"/>
                        <a:t>bwd</a:t>
                      </a:r>
                      <a:r>
                        <a:rPr lang="en-US" sz="1600" dirty="0"/>
                        <a:t> and slightly to side (Closed Position) Finish: LF </a:t>
                      </a:r>
                      <a:r>
                        <a:rPr lang="en-US" sz="1600" dirty="0" err="1"/>
                        <a:t>fwd</a:t>
                      </a:r>
                      <a:r>
                        <a:rPr lang="en-US" sz="1600" dirty="0"/>
                        <a:t> and slightly leftward (Closed Position) Timing: SQQQQS</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REVERSE PIVOT Start: RF </a:t>
                      </a:r>
                      <a:r>
                        <a:rPr lang="en-US" sz="1600" dirty="0" err="1"/>
                        <a:t>diag</a:t>
                      </a:r>
                      <a:r>
                        <a:rPr lang="en-US" sz="1600" dirty="0"/>
                        <a:t> </a:t>
                      </a:r>
                      <a:r>
                        <a:rPr lang="en-US" sz="1600" dirty="0" err="1"/>
                        <a:t>bwd</a:t>
                      </a:r>
                      <a:r>
                        <a:rPr lang="en-US" sz="1600" dirty="0"/>
                        <a:t> (Closed Position) Finish: Weight on RF (Closed Position) Timing: S</a:t>
                      </a:r>
                      <a:endParaRPr lang="ro-RO" sz="1600" dirty="0"/>
                    </a:p>
                  </a:txBody>
                  <a:tcPr/>
                </a:tc>
                <a:tc>
                  <a:txBody>
                    <a:bodyPr/>
                    <a:lstStyle/>
                    <a:p>
                      <a:r>
                        <a:rPr lang="en-US" sz="1600" dirty="0"/>
                        <a:t>NATURAL TURNING LOCK Start: RF </a:t>
                      </a:r>
                      <a:r>
                        <a:rPr lang="en-US" sz="1600" dirty="0" err="1"/>
                        <a:t>bwd</a:t>
                      </a:r>
                      <a:r>
                        <a:rPr lang="en-US" sz="1600" dirty="0"/>
                        <a:t> with R side leading (Closed Position) Finish: LF </a:t>
                      </a:r>
                      <a:r>
                        <a:rPr lang="en-US" sz="1600" dirty="0" err="1"/>
                        <a:t>diag</a:t>
                      </a:r>
                      <a:r>
                        <a:rPr lang="en-US" sz="1600" dirty="0"/>
                        <a:t> </a:t>
                      </a:r>
                      <a:r>
                        <a:rPr lang="en-US" sz="1600" dirty="0" err="1"/>
                        <a:t>fwd</a:t>
                      </a:r>
                      <a:r>
                        <a:rPr lang="en-US" sz="1600" dirty="0"/>
                        <a:t> L side leading (Promenade Position) Timing: QQSS NOTE- Timing: alternative timing QQQQ may be used. NOTE- Couple Position/ Foot Placement: may end in closed position, the following step is taken RF </a:t>
                      </a:r>
                      <a:r>
                        <a:rPr lang="en-US" sz="1600" dirty="0" err="1"/>
                        <a:t>fwd</a:t>
                      </a:r>
                      <a:r>
                        <a:rPr lang="en-US" sz="1600" dirty="0"/>
                        <a:t> in CBMP in Outside Partner position NOTE- Quantity of Turn/ Couple Position: May be overturned to end in Closed Position (Man backing DC)</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DRAG HESITATION Start: LF </a:t>
                      </a:r>
                      <a:r>
                        <a:rPr lang="en-US" sz="1600" dirty="0" err="1"/>
                        <a:t>fwd</a:t>
                      </a:r>
                      <a:r>
                        <a:rPr lang="en-US" sz="1600" dirty="0"/>
                        <a:t> and slightly to side (Closed Position) Finish: LF closes to RF w/o weight (Closed Position) Timing: SSS </a:t>
                      </a:r>
                      <a:endParaRPr lang="ro-RO" sz="1600" dirty="0"/>
                    </a:p>
                  </a:txBody>
                  <a:tcPr/>
                </a:tc>
                <a:tc>
                  <a:txBody>
                    <a:bodyPr/>
                    <a:lstStyle/>
                    <a:p>
                      <a:r>
                        <a:rPr lang="en-US" sz="1600" dirty="0"/>
                        <a:t>CROSS SWIVEL Start: LF </a:t>
                      </a:r>
                      <a:r>
                        <a:rPr lang="en-US" sz="1600" dirty="0" err="1"/>
                        <a:t>fwd</a:t>
                      </a:r>
                      <a:r>
                        <a:rPr lang="en-US" sz="1600" dirty="0"/>
                        <a:t> (Closed Position) Finish: RF almost closes to LF slightly </a:t>
                      </a:r>
                      <a:r>
                        <a:rPr lang="en-US" sz="1600" dirty="0" err="1"/>
                        <a:t>bwd</a:t>
                      </a:r>
                      <a:r>
                        <a:rPr lang="en-US" sz="1600" dirty="0"/>
                        <a:t> without weight, weight on RF (Closed Position) Timing: SS </a:t>
                      </a:r>
                      <a:endParaRPr lang="ro-RO" sz="1600" dirty="0"/>
                    </a:p>
                  </a:txBody>
                  <a:tcPr/>
                </a:tc>
                <a:extLst>
                  <a:ext uri="{0D108BD9-81ED-4DB2-BD59-A6C34878D82A}">
                    <a16:rowId xmlns:a16="http://schemas.microsoft.com/office/drawing/2014/main" val="1151639525"/>
                  </a:ext>
                </a:extLst>
              </a:tr>
            </a:tbl>
          </a:graphicData>
        </a:graphic>
      </p:graphicFrame>
    </p:spTree>
    <p:extLst>
      <p:ext uri="{BB962C8B-B14F-4D97-AF65-F5344CB8AC3E}">
        <p14:creationId xmlns:p14="http://schemas.microsoft.com/office/powerpoint/2010/main" val="23585005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3F11EC-7635-844E-48C4-9955EA63AE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4BC546-2715-64D8-551E-E4AFDD811FCE}"/>
              </a:ext>
            </a:extLst>
          </p:cNvPr>
          <p:cNvSpPr>
            <a:spLocks noGrp="1"/>
          </p:cNvSpPr>
          <p:nvPr>
            <p:ph type="title"/>
          </p:nvPr>
        </p:nvSpPr>
        <p:spPr>
          <a:xfrm>
            <a:off x="684212" y="5629836"/>
            <a:ext cx="8534400" cy="875552"/>
          </a:xfrm>
        </p:spPr>
        <p:txBody>
          <a:bodyPr/>
          <a:lstStyle/>
          <a:p>
            <a:r>
              <a:rPr lang="en-US" dirty="0" err="1"/>
              <a:t>Figuri</a:t>
            </a:r>
            <a:r>
              <a:rPr lang="en-US" dirty="0"/>
              <a:t> quickstep(</a:t>
            </a:r>
            <a:r>
              <a:rPr lang="en-US" dirty="0" err="1"/>
              <a:t>clasa</a:t>
            </a:r>
            <a:r>
              <a:rPr lang="en-US" dirty="0"/>
              <a:t> </a:t>
            </a:r>
            <a:r>
              <a:rPr lang="en-US" dirty="0" err="1"/>
              <a:t>d+c</a:t>
            </a:r>
            <a:r>
              <a:rPr lang="en-US" dirty="0"/>
              <a:t>)</a:t>
            </a:r>
            <a:endParaRPr lang="ro-RO" dirty="0"/>
          </a:p>
        </p:txBody>
      </p:sp>
      <p:graphicFrame>
        <p:nvGraphicFramePr>
          <p:cNvPr id="4" name="Content Placeholder 3">
            <a:extLst>
              <a:ext uri="{FF2B5EF4-FFF2-40B4-BE49-F238E27FC236}">
                <a16:creationId xmlns:a16="http://schemas.microsoft.com/office/drawing/2014/main" id="{99045D40-27D1-7778-8820-75AC0121C3C2}"/>
              </a:ext>
            </a:extLst>
          </p:cNvPr>
          <p:cNvGraphicFramePr>
            <a:graphicFrameLocks noGrp="1"/>
          </p:cNvGraphicFramePr>
          <p:nvPr>
            <p:ph idx="1"/>
            <p:extLst>
              <p:ext uri="{D42A27DB-BD31-4B8C-83A1-F6EECF244321}">
                <p14:modId xmlns:p14="http://schemas.microsoft.com/office/powerpoint/2010/main" val="4007129961"/>
              </p:ext>
            </p:extLst>
          </p:nvPr>
        </p:nvGraphicFramePr>
        <p:xfrm>
          <a:off x="684212" y="685800"/>
          <a:ext cx="10898188" cy="417576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FISHT TAIL Start: RF </a:t>
                      </a:r>
                      <a:r>
                        <a:rPr lang="en-US" sz="1600" dirty="0" err="1"/>
                        <a:t>fwd</a:t>
                      </a:r>
                      <a:r>
                        <a:rPr lang="en-US" sz="1600" dirty="0"/>
                        <a:t> in CBMP (Outside Partner Position) Finish: LF </a:t>
                      </a:r>
                      <a:r>
                        <a:rPr lang="en-US" sz="1600" dirty="0" err="1"/>
                        <a:t>fwd</a:t>
                      </a:r>
                      <a:r>
                        <a:rPr lang="en-US" sz="1600" dirty="0"/>
                        <a:t> and slightly leftwards (Closed Position) Timing: SQQ QQS NOTE- Quantity of turn: it may be danced without turn</a:t>
                      </a:r>
                      <a:endParaRPr lang="ro-RO" sz="1600" dirty="0"/>
                    </a:p>
                  </a:txBody>
                  <a:tcPr/>
                </a:tc>
                <a:tc>
                  <a:txBody>
                    <a:bodyPr/>
                    <a:lstStyle/>
                    <a:p>
                      <a:r>
                        <a:rPr lang="en-US" sz="1600" dirty="0"/>
                        <a:t>RUNNING NATURAL TURN Start: RF </a:t>
                      </a:r>
                      <a:r>
                        <a:rPr lang="en-US" sz="1600" dirty="0" err="1"/>
                        <a:t>fwd</a:t>
                      </a:r>
                      <a:r>
                        <a:rPr lang="en-US" sz="1600" dirty="0"/>
                        <a:t> (Closed Position) Finish: LF </a:t>
                      </a:r>
                      <a:r>
                        <a:rPr lang="en-US" sz="1600" dirty="0" err="1"/>
                        <a:t>fwd</a:t>
                      </a:r>
                      <a:r>
                        <a:rPr lang="en-US" sz="1600" dirty="0"/>
                        <a:t> L side leading (Closed Position) Timing: SQQ SSSS QQS NOTE - Foot Placement/Couple Position: May start RF </a:t>
                      </a:r>
                      <a:r>
                        <a:rPr lang="en-US" sz="1600" dirty="0" err="1"/>
                        <a:t>fwd</a:t>
                      </a:r>
                      <a:r>
                        <a:rPr lang="en-US" sz="1600" dirty="0"/>
                        <a:t> in CBMP in OP Position. May end in Promenade Position. NOTE-General: steps 1-4 or1-7 only may be used NOTE-Timing: alternative timing of SQQ </a:t>
                      </a:r>
                      <a:r>
                        <a:rPr lang="en-US" sz="1600" dirty="0" err="1"/>
                        <a:t>SQQ</a:t>
                      </a:r>
                      <a:r>
                        <a:rPr lang="en-US" sz="1600" dirty="0"/>
                        <a:t> may be used on steps 5- 10</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RUNNING CROSS CHASSE Start: RF </a:t>
                      </a:r>
                      <a:r>
                        <a:rPr lang="en-US" sz="1600" dirty="0" err="1"/>
                        <a:t>fwd</a:t>
                      </a:r>
                      <a:r>
                        <a:rPr lang="en-US" sz="1600" dirty="0"/>
                        <a:t> in CBMP (Outside Partner position) Finish: LF </a:t>
                      </a:r>
                      <a:r>
                        <a:rPr lang="en-US" sz="1600" dirty="0" err="1"/>
                        <a:t>fwd</a:t>
                      </a:r>
                      <a:r>
                        <a:rPr lang="en-US" sz="1600" dirty="0"/>
                        <a:t> L side leading (Closed Position) Timing: SQQS NOTE- Couple Position: It may end in Promenade Position </a:t>
                      </a:r>
                      <a:endParaRPr lang="ro-RO" sz="1600" dirty="0"/>
                    </a:p>
                  </a:txBody>
                  <a:tcPr/>
                </a:tc>
                <a:tc>
                  <a:txBody>
                    <a:bodyPr/>
                    <a:lstStyle/>
                    <a:p>
                      <a:r>
                        <a:rPr lang="en-US" sz="1600" dirty="0"/>
                        <a:t>SIX QUICK RUN Start: RF </a:t>
                      </a:r>
                      <a:r>
                        <a:rPr lang="en-US" sz="1600" dirty="0" err="1"/>
                        <a:t>bwd</a:t>
                      </a:r>
                      <a:r>
                        <a:rPr lang="en-US" sz="1600" dirty="0"/>
                        <a:t> and slightly to side (Closed Position) Finish: LF </a:t>
                      </a:r>
                      <a:r>
                        <a:rPr lang="en-US" sz="1600" dirty="0" err="1"/>
                        <a:t>fwd</a:t>
                      </a:r>
                      <a:r>
                        <a:rPr lang="en-US" sz="1600" dirty="0"/>
                        <a:t> and slightly leftward (Closed Position) Timing: QQQQQQ NOTE-General: due to the fast timing a slight jumping action may be used.</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TIPSY TO R Start: RF to side, small step (Closed Position) Finish: RF to side, small step (Closed Position) Timing: Q&amp;Q</a:t>
                      </a:r>
                      <a:endParaRPr lang="ro-RO" sz="1600" dirty="0"/>
                    </a:p>
                  </a:txBody>
                  <a:tcPr/>
                </a:tc>
                <a:tc>
                  <a:txBody>
                    <a:bodyPr/>
                    <a:lstStyle/>
                    <a:p>
                      <a:r>
                        <a:rPr lang="en-US" sz="1600" dirty="0"/>
                        <a:t>TIPSY TO L Start: LF to side, small step (Closed Position) Finish: LF to side, small step (Closed Position) Timing: Q&amp;Q</a:t>
                      </a:r>
                      <a:endParaRPr lang="ro-RO" sz="1600" dirty="0"/>
                    </a:p>
                  </a:txBody>
                  <a:tcPr/>
                </a:tc>
                <a:extLst>
                  <a:ext uri="{0D108BD9-81ED-4DB2-BD59-A6C34878D82A}">
                    <a16:rowId xmlns:a16="http://schemas.microsoft.com/office/drawing/2014/main" val="1151639525"/>
                  </a:ext>
                </a:extLst>
              </a:tr>
            </a:tbl>
          </a:graphicData>
        </a:graphic>
      </p:graphicFrame>
    </p:spTree>
    <p:extLst>
      <p:ext uri="{BB962C8B-B14F-4D97-AF65-F5344CB8AC3E}">
        <p14:creationId xmlns:p14="http://schemas.microsoft.com/office/powerpoint/2010/main" val="2420618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E09BF3-9B7B-5990-F199-361D134663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4321DC-6D62-904C-4C0E-C5001A2BD11C}"/>
              </a:ext>
            </a:extLst>
          </p:cNvPr>
          <p:cNvSpPr>
            <a:spLocks noGrp="1"/>
          </p:cNvSpPr>
          <p:nvPr>
            <p:ph type="title"/>
          </p:nvPr>
        </p:nvSpPr>
        <p:spPr>
          <a:xfrm>
            <a:off x="684212" y="5629836"/>
            <a:ext cx="8534400" cy="875552"/>
          </a:xfrm>
        </p:spPr>
        <p:txBody>
          <a:bodyPr/>
          <a:lstStyle/>
          <a:p>
            <a:r>
              <a:rPr lang="en-US" dirty="0" err="1"/>
              <a:t>Figuri</a:t>
            </a:r>
            <a:r>
              <a:rPr lang="en-US" dirty="0"/>
              <a:t> quickstep(</a:t>
            </a:r>
            <a:r>
              <a:rPr lang="en-US" dirty="0" err="1"/>
              <a:t>clasa</a:t>
            </a:r>
            <a:r>
              <a:rPr lang="en-US" dirty="0"/>
              <a:t> </a:t>
            </a:r>
            <a:r>
              <a:rPr lang="en-US" dirty="0" err="1"/>
              <a:t>d+c</a:t>
            </a:r>
            <a:r>
              <a:rPr lang="en-US" dirty="0"/>
              <a:t>)</a:t>
            </a:r>
            <a:endParaRPr lang="ro-RO" dirty="0"/>
          </a:p>
        </p:txBody>
      </p:sp>
      <p:graphicFrame>
        <p:nvGraphicFramePr>
          <p:cNvPr id="4" name="Content Placeholder 3">
            <a:extLst>
              <a:ext uri="{FF2B5EF4-FFF2-40B4-BE49-F238E27FC236}">
                <a16:creationId xmlns:a16="http://schemas.microsoft.com/office/drawing/2014/main" id="{72575679-0CF4-B890-15E6-DFB024121DA3}"/>
              </a:ext>
            </a:extLst>
          </p:cNvPr>
          <p:cNvGraphicFramePr>
            <a:graphicFrameLocks noGrp="1"/>
          </p:cNvGraphicFramePr>
          <p:nvPr>
            <p:ph idx="1"/>
            <p:extLst>
              <p:ext uri="{D42A27DB-BD31-4B8C-83A1-F6EECF244321}">
                <p14:modId xmlns:p14="http://schemas.microsoft.com/office/powerpoint/2010/main" val="1301209341"/>
              </p:ext>
            </p:extLst>
          </p:nvPr>
        </p:nvGraphicFramePr>
        <p:xfrm>
          <a:off x="684212" y="685800"/>
          <a:ext cx="10898188" cy="417576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RUMBA CROSS Start: LF </a:t>
                      </a:r>
                      <a:r>
                        <a:rPr lang="en-US" sz="1600" dirty="0" err="1"/>
                        <a:t>fwd</a:t>
                      </a:r>
                      <a:r>
                        <a:rPr lang="en-US" sz="1600" dirty="0"/>
                        <a:t>, long step (Closed Position) Finish: LF to side and slightly </a:t>
                      </a:r>
                      <a:r>
                        <a:rPr lang="en-US" sz="1600" dirty="0" err="1"/>
                        <a:t>bwd</a:t>
                      </a:r>
                      <a:r>
                        <a:rPr lang="en-US" sz="1600" dirty="0"/>
                        <a:t>, weight on LF -Pivot (Closed Position) Timing: QQS </a:t>
                      </a:r>
                      <a:endParaRPr lang="ro-RO" sz="1600" dirty="0"/>
                    </a:p>
                  </a:txBody>
                  <a:tcPr/>
                </a:tc>
                <a:tc>
                  <a:txBody>
                    <a:bodyPr/>
                    <a:lstStyle/>
                    <a:p>
                      <a:r>
                        <a:rPr lang="en-US" sz="1600" dirty="0"/>
                        <a:t>NATURAL FALLAWAY TURN (SEE WALTZ) Start: RF </a:t>
                      </a:r>
                      <a:r>
                        <a:rPr lang="en-US" sz="1600" dirty="0" err="1"/>
                        <a:t>fwd</a:t>
                      </a:r>
                      <a:r>
                        <a:rPr lang="en-US" sz="1600" dirty="0"/>
                        <a:t> and across in CBMP (Promenade Position) Finish: LF to side and slightly </a:t>
                      </a:r>
                      <a:r>
                        <a:rPr lang="en-US" sz="1600" dirty="0" err="1"/>
                        <a:t>fwd</a:t>
                      </a:r>
                      <a:r>
                        <a:rPr lang="en-US" sz="1600" dirty="0"/>
                        <a:t> (Closed Position) Timing: SQQ </a:t>
                      </a:r>
                      <a:r>
                        <a:rPr lang="en-US" sz="1600" dirty="0" err="1"/>
                        <a:t>SQQ</a:t>
                      </a:r>
                      <a:r>
                        <a:rPr lang="en-US" sz="1600" dirty="0"/>
                        <a:t> NOTE - Foot Placement/ Couple Position: may start RF </a:t>
                      </a:r>
                      <a:r>
                        <a:rPr lang="en-US" sz="1600" dirty="0" err="1"/>
                        <a:t>fwd</a:t>
                      </a:r>
                      <a:r>
                        <a:rPr lang="en-US" sz="1600" dirty="0"/>
                        <a:t> in CBMP in Outside Partner position. It may end in Promenade Position</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WING (SEE WALTZ) Start: RF </a:t>
                      </a:r>
                      <a:r>
                        <a:rPr lang="en-US" sz="1600" dirty="0" err="1"/>
                        <a:t>fwd</a:t>
                      </a:r>
                      <a:r>
                        <a:rPr lang="en-US" sz="1600" dirty="0"/>
                        <a:t> in CBMP (Outside Partner Position) Finish: LF closes to RF w/o weight, weight on RF (Wing Position) Timing: S(QQ)</a:t>
                      </a:r>
                      <a:endParaRPr lang="ro-RO" sz="1600" dirty="0"/>
                    </a:p>
                  </a:txBody>
                  <a:tcPr/>
                </a:tc>
                <a:tc>
                  <a:txBody>
                    <a:bodyPr/>
                    <a:lstStyle/>
                    <a:p>
                      <a:r>
                        <a:rPr lang="en-US" sz="1600" dirty="0"/>
                        <a:t>WING FROM PROMENADE POSITION Start: RF </a:t>
                      </a:r>
                      <a:r>
                        <a:rPr lang="en-US" sz="1600" dirty="0" err="1"/>
                        <a:t>fwd</a:t>
                      </a:r>
                      <a:r>
                        <a:rPr lang="en-US" sz="1600" dirty="0"/>
                        <a:t> and across in CBMP (Promenade Position) Finish: LF closes to RF w/o weight, weight on RF (Wing Position) Timing: S(QQ) </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CURVED FEATHER (SEE SLOW FOX) Start: RF </a:t>
                      </a:r>
                      <a:r>
                        <a:rPr lang="en-US" sz="1600" dirty="0" err="1"/>
                        <a:t>fwd</a:t>
                      </a:r>
                      <a:r>
                        <a:rPr lang="en-US" sz="1600" dirty="0"/>
                        <a:t> (Closed Position) Finish: RF </a:t>
                      </a:r>
                      <a:r>
                        <a:rPr lang="en-US" sz="1600" dirty="0" err="1"/>
                        <a:t>fwd</a:t>
                      </a:r>
                      <a:r>
                        <a:rPr lang="en-US" sz="1600" dirty="0"/>
                        <a:t> in CBMP (Outside Partner Position) Timing: SQQ NOTE - Foot Placement/Couple position: Step 1 may be taken </a:t>
                      </a:r>
                      <a:r>
                        <a:rPr lang="en-US" sz="1600" dirty="0" err="1"/>
                        <a:t>fwd</a:t>
                      </a:r>
                      <a:r>
                        <a:rPr lang="en-US" sz="1600" dirty="0"/>
                        <a:t> in CBMP in Outside Partner Position. May start in Promenade position.</a:t>
                      </a:r>
                      <a:endParaRPr lang="ro-RO" sz="1600" dirty="0"/>
                    </a:p>
                  </a:txBody>
                  <a:tcPr/>
                </a:tc>
                <a:tc>
                  <a:txBody>
                    <a:bodyPr/>
                    <a:lstStyle/>
                    <a:p>
                      <a:r>
                        <a:rPr lang="en-US" sz="1600" dirty="0"/>
                        <a:t>RUNNING SPIN TURN (SEE WALTZ) Start: RF </a:t>
                      </a:r>
                      <a:r>
                        <a:rPr lang="en-US" sz="1600" dirty="0" err="1"/>
                        <a:t>fwd</a:t>
                      </a:r>
                      <a:r>
                        <a:rPr lang="en-US" sz="1600" dirty="0"/>
                        <a:t> (Closed Position) Finish: RF </a:t>
                      </a:r>
                      <a:r>
                        <a:rPr lang="en-US" sz="1600" dirty="0" err="1"/>
                        <a:t>bwd</a:t>
                      </a:r>
                      <a:r>
                        <a:rPr lang="en-US" sz="1600" dirty="0"/>
                        <a:t> R side leading (Closed Position) Timing: SQQ SQQS NOTE-Foot Placement/ Couple Position: May start RF </a:t>
                      </a:r>
                      <a:r>
                        <a:rPr lang="en-US" sz="1600" dirty="0" err="1"/>
                        <a:t>fwd</a:t>
                      </a:r>
                      <a:r>
                        <a:rPr lang="en-US" sz="1600" dirty="0"/>
                        <a:t> in CBMP in Outside Partner Position</a:t>
                      </a:r>
                      <a:endParaRPr lang="ro-RO" sz="1600" dirty="0"/>
                    </a:p>
                  </a:txBody>
                  <a:tcPr/>
                </a:tc>
                <a:extLst>
                  <a:ext uri="{0D108BD9-81ED-4DB2-BD59-A6C34878D82A}">
                    <a16:rowId xmlns:a16="http://schemas.microsoft.com/office/drawing/2014/main" val="1151639525"/>
                  </a:ext>
                </a:extLst>
              </a:tr>
            </a:tbl>
          </a:graphicData>
        </a:graphic>
      </p:graphicFrame>
    </p:spTree>
    <p:extLst>
      <p:ext uri="{BB962C8B-B14F-4D97-AF65-F5344CB8AC3E}">
        <p14:creationId xmlns:p14="http://schemas.microsoft.com/office/powerpoint/2010/main" val="23421017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1DF804-8098-80A8-27B8-397279A18B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85BAD9-FA34-E338-C2B2-B305467E2C7A}"/>
              </a:ext>
            </a:extLst>
          </p:cNvPr>
          <p:cNvSpPr>
            <a:spLocks noGrp="1"/>
          </p:cNvSpPr>
          <p:nvPr>
            <p:ph type="title"/>
          </p:nvPr>
        </p:nvSpPr>
        <p:spPr/>
        <p:txBody>
          <a:bodyPr>
            <a:normAutofit/>
          </a:bodyPr>
          <a:lstStyle/>
          <a:p>
            <a:r>
              <a:rPr lang="en-US" sz="2400" dirty="0" err="1"/>
              <a:t>Exemple</a:t>
            </a:r>
            <a:r>
              <a:rPr lang="en-US" sz="2400" dirty="0"/>
              <a:t> </a:t>
            </a:r>
            <a:r>
              <a:rPr lang="en-US" sz="2400" dirty="0" err="1"/>
              <a:t>Figuri</a:t>
            </a:r>
            <a:r>
              <a:rPr lang="en-US" sz="2400" dirty="0"/>
              <a:t> eliminate din </a:t>
            </a:r>
            <a:r>
              <a:rPr lang="en-US" sz="2400" dirty="0" err="1"/>
              <a:t>vechiul</a:t>
            </a:r>
            <a:r>
              <a:rPr lang="en-US" sz="2400" dirty="0"/>
              <a:t> </a:t>
            </a:r>
            <a:r>
              <a:rPr lang="en-US" sz="2400" dirty="0" err="1"/>
              <a:t>regulament</a:t>
            </a:r>
            <a:r>
              <a:rPr lang="en-US" sz="2400" dirty="0"/>
              <a:t> – quickstep</a:t>
            </a:r>
            <a:endParaRPr lang="ro-RO" sz="2400" dirty="0"/>
          </a:p>
        </p:txBody>
      </p:sp>
      <p:sp>
        <p:nvSpPr>
          <p:cNvPr id="3" name="Content Placeholder 2">
            <a:extLst>
              <a:ext uri="{FF2B5EF4-FFF2-40B4-BE49-F238E27FC236}">
                <a16:creationId xmlns:a16="http://schemas.microsoft.com/office/drawing/2014/main" id="{94F9C181-1AAC-706E-CC92-4465B2A80D53}"/>
              </a:ext>
            </a:extLst>
          </p:cNvPr>
          <p:cNvSpPr>
            <a:spLocks noGrp="1"/>
          </p:cNvSpPr>
          <p:nvPr>
            <p:ph idx="1"/>
          </p:nvPr>
        </p:nvSpPr>
        <p:spPr/>
        <p:txBody>
          <a:bodyPr/>
          <a:lstStyle/>
          <a:p>
            <a:r>
              <a:rPr lang="ro-RO" sz="1800" dirty="0">
                <a:solidFill>
                  <a:srgbClr val="000000"/>
                </a:solidFill>
                <a:latin typeface="Times New Roman" panose="02020603050405020304" pitchFamily="18" charset="0"/>
              </a:rPr>
              <a:t>Fallaway Reverse</a:t>
            </a:r>
            <a:r>
              <a:rPr lang="ro-RO" sz="1800" b="0" i="0" u="none" strike="noStrike" baseline="0" dirty="0">
                <a:solidFill>
                  <a:srgbClr val="000000"/>
                </a:solidFill>
                <a:latin typeface="Times New Roman" panose="02020603050405020304" pitchFamily="18" charset="0"/>
              </a:rPr>
              <a:t>	</a:t>
            </a:r>
            <a:endParaRPr lang="en-US" sz="1800" b="0" i="0" u="none" strike="noStrike" baseline="0" dirty="0">
              <a:solidFill>
                <a:srgbClr val="000000"/>
              </a:solidFill>
              <a:latin typeface="Times New Roman" panose="02020603050405020304" pitchFamily="18" charset="0"/>
            </a:endParaRPr>
          </a:p>
          <a:p>
            <a:r>
              <a:rPr lang="ro-RO" sz="1800" b="0" i="0" u="none" strike="noStrike" baseline="0" dirty="0">
                <a:solidFill>
                  <a:srgbClr val="000000"/>
                </a:solidFill>
                <a:latin typeface="Times New Roman" panose="02020603050405020304" pitchFamily="18" charset="0"/>
              </a:rPr>
              <a:t>Weave from OP 	</a:t>
            </a:r>
          </a:p>
          <a:p>
            <a:r>
              <a:rPr lang="ro-RO" sz="1800" dirty="0">
                <a:solidFill>
                  <a:srgbClr val="000000"/>
                </a:solidFill>
                <a:latin typeface="Times New Roman" panose="02020603050405020304" pitchFamily="18" charset="0"/>
              </a:rPr>
              <a:t>Inverted Reverse Pivot</a:t>
            </a:r>
            <a:r>
              <a:rPr lang="ro-RO" sz="1800" b="0" i="0" u="none" strike="noStrike" baseline="0" dirty="0">
                <a:solidFill>
                  <a:srgbClr val="000000"/>
                </a:solidFill>
                <a:latin typeface="Times New Roman" panose="02020603050405020304" pitchFamily="18" charset="0"/>
              </a:rPr>
              <a:t>	</a:t>
            </a:r>
            <a:endParaRPr lang="en-US" sz="1800" b="0" i="0" u="none" strike="noStrike" baseline="0" dirty="0">
              <a:solidFill>
                <a:srgbClr val="000000"/>
              </a:solidFill>
              <a:latin typeface="Times New Roman" panose="02020603050405020304" pitchFamily="18" charset="0"/>
            </a:endParaRPr>
          </a:p>
          <a:p>
            <a:r>
              <a:rPr lang="ro-RO" sz="1800" dirty="0">
                <a:solidFill>
                  <a:srgbClr val="000000"/>
                </a:solidFill>
                <a:latin typeface="Times New Roman" panose="02020603050405020304" pitchFamily="18" charset="0"/>
              </a:rPr>
              <a:t>Side Cross</a:t>
            </a:r>
            <a:r>
              <a:rPr lang="ro-RO" sz="1800" b="0" i="0" u="none" strike="noStrike" baseline="0" dirty="0">
                <a:solidFill>
                  <a:srgbClr val="000000"/>
                </a:solidFill>
                <a:latin typeface="Times New Roman" panose="02020603050405020304" pitchFamily="18" charset="0"/>
              </a:rPr>
              <a:t>	</a:t>
            </a:r>
          </a:p>
          <a:p>
            <a:r>
              <a:rPr lang="en-US" sz="1800" dirty="0">
                <a:solidFill>
                  <a:srgbClr val="000000"/>
                </a:solidFill>
                <a:latin typeface="Times New Roman" panose="02020603050405020304" pitchFamily="18" charset="0"/>
              </a:rPr>
              <a:t>Fallaway Reverse and Slip Pivot</a:t>
            </a:r>
            <a:r>
              <a:rPr lang="ro-RO" sz="1800" b="0" i="0" u="none" strike="noStrike" baseline="0" dirty="0">
                <a:solidFill>
                  <a:srgbClr val="000000"/>
                </a:solidFill>
                <a:latin typeface="Times New Roman" panose="02020603050405020304" pitchFamily="18" charset="0"/>
              </a:rPr>
              <a:t> 	</a:t>
            </a:r>
          </a:p>
          <a:p>
            <a:r>
              <a:rPr lang="ro-RO" sz="1800" dirty="0">
                <a:solidFill>
                  <a:srgbClr val="000000"/>
                </a:solidFill>
                <a:latin typeface="Times New Roman" panose="02020603050405020304" pitchFamily="18" charset="0"/>
              </a:rPr>
              <a:t>Quick Weave from PP</a:t>
            </a:r>
            <a:r>
              <a:rPr lang="ro-RO" sz="1800" b="0" i="0" u="none" strike="noStrike" baseline="0" dirty="0">
                <a:solidFill>
                  <a:srgbClr val="000000"/>
                </a:solidFill>
                <a:latin typeface="Times New Roman" panose="02020603050405020304" pitchFamily="18" charset="0"/>
              </a:rPr>
              <a:t> 		</a:t>
            </a:r>
          </a:p>
          <a:p>
            <a:endParaRPr lang="en-US" sz="1800" b="0" i="0" u="none" strike="noStrike" baseline="0" dirty="0">
              <a:solidFill>
                <a:srgbClr val="000000"/>
              </a:solidFill>
              <a:latin typeface="Times New Roman" panose="02020603050405020304" pitchFamily="18" charset="0"/>
            </a:endParaRPr>
          </a:p>
          <a:p>
            <a:endParaRPr lang="ro-RO" sz="1800" b="0" i="0" u="none" strike="noStrike" baseline="0" dirty="0">
              <a:solidFill>
                <a:srgbClr val="000000"/>
              </a:solidFill>
              <a:latin typeface="Times New Roman" panose="02020603050405020304" pitchFamily="18" charset="0"/>
            </a:endParaRPr>
          </a:p>
          <a:p>
            <a:endParaRPr lang="ro-RO" dirty="0"/>
          </a:p>
        </p:txBody>
      </p:sp>
    </p:spTree>
    <p:extLst>
      <p:ext uri="{BB962C8B-B14F-4D97-AF65-F5344CB8AC3E}">
        <p14:creationId xmlns:p14="http://schemas.microsoft.com/office/powerpoint/2010/main" val="357921726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C57BBB-1E85-8CC6-A0EA-9CB8CBA5AA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980F7D-2B51-432F-956F-54D12F56BFE1}"/>
              </a:ext>
            </a:extLst>
          </p:cNvPr>
          <p:cNvSpPr>
            <a:spLocks noGrp="1"/>
          </p:cNvSpPr>
          <p:nvPr>
            <p:ph type="ctrTitle"/>
          </p:nvPr>
        </p:nvSpPr>
        <p:spPr/>
        <p:txBody>
          <a:bodyPr/>
          <a:lstStyle/>
          <a:p>
            <a:r>
              <a:rPr lang="en-US" dirty="0" err="1"/>
              <a:t>Vals</a:t>
            </a:r>
            <a:r>
              <a:rPr lang="en-US" dirty="0"/>
              <a:t> </a:t>
            </a:r>
            <a:r>
              <a:rPr lang="en-US" dirty="0" err="1"/>
              <a:t>vienez</a:t>
            </a:r>
            <a:r>
              <a:rPr lang="en-US" dirty="0"/>
              <a:t>	</a:t>
            </a:r>
            <a:endParaRPr lang="ro-RO" dirty="0"/>
          </a:p>
        </p:txBody>
      </p:sp>
      <p:sp>
        <p:nvSpPr>
          <p:cNvPr id="3" name="Subtitle 2">
            <a:extLst>
              <a:ext uri="{FF2B5EF4-FFF2-40B4-BE49-F238E27FC236}">
                <a16:creationId xmlns:a16="http://schemas.microsoft.com/office/drawing/2014/main" id="{DD914F27-31DF-6F43-D7BF-65EB33C5CE10}"/>
              </a:ext>
            </a:extLst>
          </p:cNvPr>
          <p:cNvSpPr>
            <a:spLocks noGrp="1"/>
          </p:cNvSpPr>
          <p:nvPr>
            <p:ph type="subTitle" idx="1"/>
          </p:nvPr>
        </p:nvSpPr>
        <p:spPr/>
        <p:txBody>
          <a:bodyPr/>
          <a:lstStyle/>
          <a:p>
            <a:r>
              <a:rPr lang="en-US" dirty="0"/>
              <a:t>Syllabus 2025</a:t>
            </a:r>
            <a:endParaRPr lang="ro-RO" dirty="0"/>
          </a:p>
        </p:txBody>
      </p:sp>
    </p:spTree>
    <p:extLst>
      <p:ext uri="{BB962C8B-B14F-4D97-AF65-F5344CB8AC3E}">
        <p14:creationId xmlns:p14="http://schemas.microsoft.com/office/powerpoint/2010/main" val="9979193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763B0-D723-2C56-12FF-17568796C482}"/>
              </a:ext>
            </a:extLst>
          </p:cNvPr>
          <p:cNvSpPr>
            <a:spLocks noGrp="1"/>
          </p:cNvSpPr>
          <p:nvPr>
            <p:ph type="title"/>
          </p:nvPr>
        </p:nvSpPr>
        <p:spPr>
          <a:xfrm>
            <a:off x="684212" y="4496297"/>
            <a:ext cx="8534400" cy="1507067"/>
          </a:xfrm>
        </p:spPr>
        <p:txBody>
          <a:bodyPr/>
          <a:lstStyle/>
          <a:p>
            <a:r>
              <a:rPr lang="en-US" dirty="0" err="1"/>
              <a:t>exemplu</a:t>
            </a:r>
            <a:endParaRPr lang="ro-RO" dirty="0"/>
          </a:p>
        </p:txBody>
      </p:sp>
      <p:sp>
        <p:nvSpPr>
          <p:cNvPr id="3" name="Content Placeholder 2">
            <a:extLst>
              <a:ext uri="{FF2B5EF4-FFF2-40B4-BE49-F238E27FC236}">
                <a16:creationId xmlns:a16="http://schemas.microsoft.com/office/drawing/2014/main" id="{1597DAC1-3634-5F97-028C-739A398098BC}"/>
              </a:ext>
            </a:extLst>
          </p:cNvPr>
          <p:cNvSpPr>
            <a:spLocks noGrp="1"/>
          </p:cNvSpPr>
          <p:nvPr>
            <p:ph idx="1"/>
          </p:nvPr>
        </p:nvSpPr>
        <p:spPr/>
        <p:txBody>
          <a:bodyPr>
            <a:normAutofit/>
          </a:bodyPr>
          <a:lstStyle/>
          <a:p>
            <a:endParaRPr lang="en-US" dirty="0"/>
          </a:p>
          <a:p>
            <a:r>
              <a:rPr lang="en-US" dirty="0"/>
              <a:t>REVERSE TURN(VALS LENT)</a:t>
            </a:r>
          </a:p>
          <a:p>
            <a:r>
              <a:rPr lang="en-US" dirty="0"/>
              <a:t>DEBUTANTI: Start: LF </a:t>
            </a:r>
            <a:r>
              <a:rPr lang="en-US" dirty="0" err="1"/>
              <a:t>fwd</a:t>
            </a:r>
            <a:r>
              <a:rPr lang="en-US" dirty="0"/>
              <a:t> (Closed Position) Finish: RF closes to LF Timing: 123 123 </a:t>
            </a:r>
          </a:p>
          <a:p>
            <a:r>
              <a:rPr lang="en-US" dirty="0"/>
              <a:t>PRE+HOBBY: NOTE - General: Steps 1-3 or 4-6 only may be used</a:t>
            </a:r>
          </a:p>
          <a:p>
            <a:r>
              <a:rPr lang="en-US" dirty="0"/>
              <a:t>CLASA E: May end in Outside Partner Position</a:t>
            </a:r>
          </a:p>
          <a:p>
            <a:r>
              <a:rPr lang="en-US" dirty="0"/>
              <a:t>CLASA D+C: NOTE- Foot Placement/Couple Position: May start with LF </a:t>
            </a:r>
            <a:r>
              <a:rPr lang="en-US" dirty="0" err="1"/>
              <a:t>fwd</a:t>
            </a:r>
            <a:r>
              <a:rPr lang="en-US" dirty="0"/>
              <a:t> in CBMP in Wing Position.</a:t>
            </a:r>
          </a:p>
          <a:p>
            <a:endParaRPr lang="en-US" dirty="0"/>
          </a:p>
          <a:p>
            <a:endParaRPr lang="ro-RO" dirty="0"/>
          </a:p>
        </p:txBody>
      </p:sp>
    </p:spTree>
    <p:extLst>
      <p:ext uri="{BB962C8B-B14F-4D97-AF65-F5344CB8AC3E}">
        <p14:creationId xmlns:p14="http://schemas.microsoft.com/office/powerpoint/2010/main" val="33157056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949EB0-DD61-AA50-6F65-44DBA4923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2C6DF1-1FDC-9315-E715-492DC782DCA8}"/>
              </a:ext>
            </a:extLst>
          </p:cNvPr>
          <p:cNvSpPr>
            <a:spLocks noGrp="1"/>
          </p:cNvSpPr>
          <p:nvPr>
            <p:ph type="title"/>
          </p:nvPr>
        </p:nvSpPr>
        <p:spPr>
          <a:xfrm>
            <a:off x="684212" y="5629836"/>
            <a:ext cx="8534400" cy="875552"/>
          </a:xfrm>
        </p:spPr>
        <p:txBody>
          <a:bodyPr/>
          <a:lstStyle/>
          <a:p>
            <a:r>
              <a:rPr lang="en-US" dirty="0" err="1"/>
              <a:t>Figuri</a:t>
            </a:r>
            <a:r>
              <a:rPr lang="en-US" dirty="0"/>
              <a:t> </a:t>
            </a:r>
            <a:r>
              <a:rPr lang="en-US" dirty="0" err="1"/>
              <a:t>vals</a:t>
            </a:r>
            <a:r>
              <a:rPr lang="en-US" dirty="0"/>
              <a:t> </a:t>
            </a:r>
            <a:r>
              <a:rPr lang="en-US" dirty="0" err="1"/>
              <a:t>vienez</a:t>
            </a:r>
            <a:r>
              <a:rPr lang="en-US" dirty="0"/>
              <a:t>(</a:t>
            </a:r>
            <a:r>
              <a:rPr lang="en-US" dirty="0" err="1"/>
              <a:t>clasa</a:t>
            </a:r>
            <a:r>
              <a:rPr lang="en-US" dirty="0"/>
              <a:t> E)</a:t>
            </a:r>
            <a:endParaRPr lang="ro-RO" dirty="0"/>
          </a:p>
        </p:txBody>
      </p:sp>
      <p:graphicFrame>
        <p:nvGraphicFramePr>
          <p:cNvPr id="4" name="Content Placeholder 3">
            <a:extLst>
              <a:ext uri="{FF2B5EF4-FFF2-40B4-BE49-F238E27FC236}">
                <a16:creationId xmlns:a16="http://schemas.microsoft.com/office/drawing/2014/main" id="{0DBE399E-655F-EB87-C4D7-B93630AEEE99}"/>
              </a:ext>
            </a:extLst>
          </p:cNvPr>
          <p:cNvGraphicFramePr>
            <a:graphicFrameLocks noGrp="1"/>
          </p:cNvGraphicFramePr>
          <p:nvPr>
            <p:ph idx="1"/>
            <p:extLst>
              <p:ext uri="{D42A27DB-BD31-4B8C-83A1-F6EECF244321}">
                <p14:modId xmlns:p14="http://schemas.microsoft.com/office/powerpoint/2010/main" val="2221480673"/>
              </p:ext>
            </p:extLst>
          </p:nvPr>
        </p:nvGraphicFramePr>
        <p:xfrm>
          <a:off x="684212" y="685800"/>
          <a:ext cx="10898188" cy="320040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NATURAL TURN Start: RF </a:t>
                      </a:r>
                      <a:r>
                        <a:rPr lang="en-US" sz="1600" dirty="0" err="1"/>
                        <a:t>fwd</a:t>
                      </a:r>
                      <a:r>
                        <a:rPr lang="en-US" sz="1600" dirty="0"/>
                        <a:t> (Closed Position) Finish: LF closes to RF (Closed Position) Timing: 123 123 NOTE - General: steps 1-3 or 4-6 only may be used.</a:t>
                      </a:r>
                      <a:endParaRPr lang="ro-RO" sz="1600" dirty="0"/>
                    </a:p>
                  </a:txBody>
                  <a:tcPr/>
                </a:tc>
                <a:tc>
                  <a:txBody>
                    <a:bodyPr/>
                    <a:lstStyle/>
                    <a:p>
                      <a:r>
                        <a:rPr lang="en-US" sz="1600" dirty="0"/>
                        <a:t>RF FORWARD CHANGE STEP NATURAL TO REVERSE Start: RF </a:t>
                      </a:r>
                      <a:r>
                        <a:rPr lang="en-US" sz="1600" dirty="0" err="1"/>
                        <a:t>fwd</a:t>
                      </a:r>
                      <a:r>
                        <a:rPr lang="en-US" sz="1600" dirty="0"/>
                        <a:t> (Closed Position) Finish: RF closes to LF Timing: 123</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LF FORWARD CHANGE STEP REVERSE TO NATURAL Start: LF </a:t>
                      </a:r>
                      <a:r>
                        <a:rPr lang="en-US" sz="1600" dirty="0" err="1"/>
                        <a:t>fwd</a:t>
                      </a:r>
                      <a:r>
                        <a:rPr lang="en-US" sz="1600" dirty="0"/>
                        <a:t> (Closed Position) Finish: LF closes to RF Timing: 123</a:t>
                      </a:r>
                      <a:endParaRPr lang="ro-RO" sz="1600" dirty="0"/>
                    </a:p>
                  </a:txBody>
                  <a:tcPr/>
                </a:tc>
                <a:tc>
                  <a:txBody>
                    <a:bodyPr/>
                    <a:lstStyle/>
                    <a:p>
                      <a:r>
                        <a:rPr lang="en-US" sz="1600" dirty="0"/>
                        <a:t>LF BACKWARD CHANGE STEP NATURAL TO REVERSE Start: LF </a:t>
                      </a:r>
                      <a:r>
                        <a:rPr lang="en-US" sz="1600" dirty="0" err="1"/>
                        <a:t>bwd</a:t>
                      </a:r>
                      <a:r>
                        <a:rPr lang="en-US" sz="1600" dirty="0"/>
                        <a:t> (Closed Position) Finish: RF closes to LF (Closed Position) Timing: 123</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RF BACKWARD CHANGE STEP REVERSE TO NATURAL Start: RF </a:t>
                      </a:r>
                      <a:r>
                        <a:rPr lang="en-US" sz="1600" dirty="0" err="1"/>
                        <a:t>bwd</a:t>
                      </a:r>
                      <a:r>
                        <a:rPr lang="en-US" sz="1600" dirty="0"/>
                        <a:t> (Closed Position) Finish: LF closes to RF (Closed Position) Timing: 123</a:t>
                      </a:r>
                      <a:endParaRPr lang="ro-RO" sz="1600" dirty="0"/>
                    </a:p>
                  </a:txBody>
                  <a:tcPr/>
                </a:tc>
                <a:tc>
                  <a:txBody>
                    <a:bodyPr/>
                    <a:lstStyle/>
                    <a:p>
                      <a:r>
                        <a:rPr lang="en-US" sz="1600" dirty="0"/>
                        <a:t>NOTE -FOOT ACTION/GENERAL: a series of forward or backward changes may be danced in the Viennese Waltz, alternating between a RF and LF Change. In such case Foot Action Ball (B) should be used on all steps, with the exception of the first and last step of the sequence, which is BH </a:t>
                      </a:r>
                      <a:endParaRPr lang="ro-RO" sz="1600" dirty="0"/>
                    </a:p>
                  </a:txBody>
                  <a:tcPr/>
                </a:tc>
                <a:extLst>
                  <a:ext uri="{0D108BD9-81ED-4DB2-BD59-A6C34878D82A}">
                    <a16:rowId xmlns:a16="http://schemas.microsoft.com/office/drawing/2014/main" val="1151639525"/>
                  </a:ext>
                </a:extLst>
              </a:tr>
            </a:tbl>
          </a:graphicData>
        </a:graphic>
      </p:graphicFrame>
    </p:spTree>
    <p:extLst>
      <p:ext uri="{BB962C8B-B14F-4D97-AF65-F5344CB8AC3E}">
        <p14:creationId xmlns:p14="http://schemas.microsoft.com/office/powerpoint/2010/main" val="42304044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E2016F-F5F8-132B-29EF-D410A72315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3BFF64-6B08-52EF-4771-2ACAB2C7A528}"/>
              </a:ext>
            </a:extLst>
          </p:cNvPr>
          <p:cNvSpPr>
            <a:spLocks noGrp="1"/>
          </p:cNvSpPr>
          <p:nvPr>
            <p:ph type="title"/>
          </p:nvPr>
        </p:nvSpPr>
        <p:spPr>
          <a:xfrm>
            <a:off x="684212" y="5629836"/>
            <a:ext cx="8534400" cy="875552"/>
          </a:xfrm>
        </p:spPr>
        <p:txBody>
          <a:bodyPr/>
          <a:lstStyle/>
          <a:p>
            <a:r>
              <a:rPr lang="en-US" dirty="0" err="1"/>
              <a:t>Figuri</a:t>
            </a:r>
            <a:r>
              <a:rPr lang="en-US" dirty="0"/>
              <a:t> </a:t>
            </a:r>
            <a:r>
              <a:rPr lang="en-US" dirty="0" err="1"/>
              <a:t>vals</a:t>
            </a:r>
            <a:r>
              <a:rPr lang="en-US" dirty="0"/>
              <a:t> </a:t>
            </a:r>
            <a:r>
              <a:rPr lang="en-US" dirty="0" err="1"/>
              <a:t>vienez</a:t>
            </a:r>
            <a:r>
              <a:rPr lang="en-US" dirty="0"/>
              <a:t>(</a:t>
            </a:r>
            <a:r>
              <a:rPr lang="en-US" dirty="0" err="1"/>
              <a:t>clasa</a:t>
            </a:r>
            <a:r>
              <a:rPr lang="en-US" dirty="0"/>
              <a:t> </a:t>
            </a:r>
            <a:r>
              <a:rPr lang="en-US" dirty="0" err="1"/>
              <a:t>d+c</a:t>
            </a:r>
            <a:r>
              <a:rPr lang="en-US" dirty="0"/>
              <a:t>)</a:t>
            </a:r>
            <a:endParaRPr lang="ro-RO" dirty="0"/>
          </a:p>
        </p:txBody>
      </p:sp>
      <p:graphicFrame>
        <p:nvGraphicFramePr>
          <p:cNvPr id="4" name="Content Placeholder 3">
            <a:extLst>
              <a:ext uri="{FF2B5EF4-FFF2-40B4-BE49-F238E27FC236}">
                <a16:creationId xmlns:a16="http://schemas.microsoft.com/office/drawing/2014/main" id="{3E27337E-BA58-E377-A2BF-33E1195C90E9}"/>
              </a:ext>
            </a:extLst>
          </p:cNvPr>
          <p:cNvGraphicFramePr>
            <a:graphicFrameLocks noGrp="1"/>
          </p:cNvGraphicFramePr>
          <p:nvPr>
            <p:ph idx="1"/>
            <p:extLst>
              <p:ext uri="{D42A27DB-BD31-4B8C-83A1-F6EECF244321}">
                <p14:modId xmlns:p14="http://schemas.microsoft.com/office/powerpoint/2010/main" val="658382564"/>
              </p:ext>
            </p:extLst>
          </p:nvPr>
        </p:nvGraphicFramePr>
        <p:xfrm>
          <a:off x="684212" y="730624"/>
          <a:ext cx="10898188" cy="579120"/>
        </p:xfrm>
        <a:graphic>
          <a:graphicData uri="http://schemas.openxmlformats.org/drawingml/2006/table">
            <a:tbl>
              <a:tblPr firstRow="1" bandRow="1">
                <a:tableStyleId>{5940675A-B579-460E-94D1-54222C63F5DA}</a:tableStyleId>
              </a:tblPr>
              <a:tblGrid>
                <a:gridCol w="10689908">
                  <a:extLst>
                    <a:ext uri="{9D8B030D-6E8A-4147-A177-3AD203B41FA5}">
                      <a16:colId xmlns:a16="http://schemas.microsoft.com/office/drawing/2014/main" val="2600461779"/>
                    </a:ext>
                  </a:extLst>
                </a:gridCol>
                <a:gridCol w="208280">
                  <a:extLst>
                    <a:ext uri="{9D8B030D-6E8A-4147-A177-3AD203B41FA5}">
                      <a16:colId xmlns:a16="http://schemas.microsoft.com/office/drawing/2014/main" val="3736643233"/>
                    </a:ext>
                  </a:extLst>
                </a:gridCol>
              </a:tblGrid>
              <a:tr h="370840">
                <a:tc>
                  <a:txBody>
                    <a:bodyPr/>
                    <a:lstStyle/>
                    <a:p>
                      <a:r>
                        <a:rPr lang="en-US" sz="1600" dirty="0"/>
                        <a:t>REVERSE TURN Start: LF </a:t>
                      </a:r>
                      <a:r>
                        <a:rPr lang="en-US" sz="1600" dirty="0" err="1"/>
                        <a:t>fwd</a:t>
                      </a:r>
                      <a:r>
                        <a:rPr lang="en-US" sz="1600" dirty="0"/>
                        <a:t> (Closed Position) Finish: RF closes to LF (Closed Position) Timing: 123 123 NOTE - General: steps 1-3 or 4-6 only may be used</a:t>
                      </a:r>
                      <a:endParaRPr lang="ro-RO" sz="1600" dirty="0"/>
                    </a:p>
                  </a:txBody>
                  <a:tcPr/>
                </a:tc>
                <a:tc>
                  <a:txBody>
                    <a:bodyPr/>
                    <a:lstStyle/>
                    <a:p>
                      <a:endParaRPr lang="ro-RO" sz="1600" dirty="0"/>
                    </a:p>
                  </a:txBody>
                  <a:tcPr/>
                </a:tc>
                <a:extLst>
                  <a:ext uri="{0D108BD9-81ED-4DB2-BD59-A6C34878D82A}">
                    <a16:rowId xmlns:a16="http://schemas.microsoft.com/office/drawing/2014/main" val="2305627948"/>
                  </a:ext>
                </a:extLst>
              </a:tr>
            </a:tbl>
          </a:graphicData>
        </a:graphic>
      </p:graphicFrame>
    </p:spTree>
    <p:extLst>
      <p:ext uri="{BB962C8B-B14F-4D97-AF65-F5344CB8AC3E}">
        <p14:creationId xmlns:p14="http://schemas.microsoft.com/office/powerpoint/2010/main" val="38638749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F9071C-5091-3245-89FE-DC2773EAF7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B8C98A-D6AF-269D-CA48-73CA39F3115C}"/>
              </a:ext>
            </a:extLst>
          </p:cNvPr>
          <p:cNvSpPr>
            <a:spLocks noGrp="1"/>
          </p:cNvSpPr>
          <p:nvPr>
            <p:ph type="title"/>
          </p:nvPr>
        </p:nvSpPr>
        <p:spPr/>
        <p:txBody>
          <a:bodyPr>
            <a:normAutofit/>
          </a:bodyPr>
          <a:lstStyle/>
          <a:p>
            <a:r>
              <a:rPr lang="en-US" sz="2400" dirty="0" err="1"/>
              <a:t>Figuri</a:t>
            </a:r>
            <a:r>
              <a:rPr lang="en-US" sz="2400" dirty="0"/>
              <a:t> eliminate din </a:t>
            </a:r>
            <a:r>
              <a:rPr lang="en-US" sz="2400" dirty="0" err="1"/>
              <a:t>vechiul</a:t>
            </a:r>
            <a:r>
              <a:rPr lang="en-US" sz="2400" dirty="0"/>
              <a:t> </a:t>
            </a:r>
            <a:r>
              <a:rPr lang="en-US" sz="2400" dirty="0" err="1"/>
              <a:t>regulament</a:t>
            </a:r>
            <a:r>
              <a:rPr lang="en-US" sz="2400" dirty="0"/>
              <a:t> – </a:t>
            </a:r>
            <a:r>
              <a:rPr lang="en-US" sz="2400" dirty="0" err="1"/>
              <a:t>vals</a:t>
            </a:r>
            <a:r>
              <a:rPr lang="en-US" sz="2400" dirty="0"/>
              <a:t> </a:t>
            </a:r>
            <a:r>
              <a:rPr lang="en-US" sz="2400" dirty="0" err="1"/>
              <a:t>vienez</a:t>
            </a:r>
            <a:endParaRPr lang="ro-RO" sz="2400" dirty="0"/>
          </a:p>
        </p:txBody>
      </p:sp>
      <p:sp>
        <p:nvSpPr>
          <p:cNvPr id="3" name="Content Placeholder 2">
            <a:extLst>
              <a:ext uri="{FF2B5EF4-FFF2-40B4-BE49-F238E27FC236}">
                <a16:creationId xmlns:a16="http://schemas.microsoft.com/office/drawing/2014/main" id="{D6A8DD21-4017-740A-28BD-78B82EEC8E91}"/>
              </a:ext>
            </a:extLst>
          </p:cNvPr>
          <p:cNvSpPr>
            <a:spLocks noGrp="1"/>
          </p:cNvSpPr>
          <p:nvPr>
            <p:ph idx="1"/>
          </p:nvPr>
        </p:nvSpPr>
        <p:spPr/>
        <p:txBody>
          <a:bodyPr/>
          <a:lstStyle/>
          <a:p>
            <a:r>
              <a:rPr lang="ro-RO" sz="1800" dirty="0">
                <a:solidFill>
                  <a:srgbClr val="000000"/>
                </a:solidFill>
                <a:latin typeface="Times New Roman" panose="02020603050405020304" pitchFamily="18" charset="0"/>
              </a:rPr>
              <a:t>Natural Fleckerl</a:t>
            </a:r>
            <a:r>
              <a:rPr lang="ro-RO" sz="1800" b="0" i="0" u="none" strike="noStrike" baseline="0" dirty="0">
                <a:solidFill>
                  <a:srgbClr val="000000"/>
                </a:solidFill>
                <a:latin typeface="Times New Roman" panose="02020603050405020304" pitchFamily="18" charset="0"/>
              </a:rPr>
              <a:t>	</a:t>
            </a:r>
            <a:endParaRPr lang="en-US" sz="1800" b="0" i="0" u="none" strike="noStrike" baseline="0" dirty="0">
              <a:solidFill>
                <a:srgbClr val="000000"/>
              </a:solidFill>
              <a:latin typeface="Times New Roman" panose="02020603050405020304" pitchFamily="18" charset="0"/>
            </a:endParaRPr>
          </a:p>
          <a:p>
            <a:r>
              <a:rPr lang="ro-RO" sz="1800" dirty="0">
                <a:solidFill>
                  <a:srgbClr val="000000"/>
                </a:solidFill>
                <a:latin typeface="Times New Roman" panose="02020603050405020304" pitchFamily="18" charset="0"/>
              </a:rPr>
              <a:t>Reverse Fleckerl</a:t>
            </a:r>
            <a:endParaRPr lang="en-US" sz="1800" dirty="0">
              <a:solidFill>
                <a:srgbClr val="000000"/>
              </a:solidFill>
              <a:latin typeface="Times New Roman" panose="02020603050405020304" pitchFamily="18" charset="0"/>
            </a:endParaRPr>
          </a:p>
          <a:p>
            <a:r>
              <a:rPr lang="en-US" sz="1800" dirty="0">
                <a:solidFill>
                  <a:srgbClr val="000000"/>
                </a:solidFill>
                <a:latin typeface="Times New Roman" panose="02020603050405020304" pitchFamily="18" charset="0"/>
              </a:rPr>
              <a:t>Check from Reverse to Natural </a:t>
            </a:r>
            <a:r>
              <a:rPr lang="en-US" sz="1800" dirty="0" err="1">
                <a:solidFill>
                  <a:srgbClr val="000000"/>
                </a:solidFill>
                <a:latin typeface="Times New Roman" panose="02020603050405020304" pitchFamily="18" charset="0"/>
              </a:rPr>
              <a:t>Fleckerl</a:t>
            </a:r>
            <a:r>
              <a:rPr lang="ro-RO" sz="1800" b="0" i="0" u="none" strike="noStrike" baseline="0" dirty="0">
                <a:solidFill>
                  <a:srgbClr val="000000"/>
                </a:solidFill>
                <a:latin typeface="Times New Roman" panose="02020603050405020304" pitchFamily="18" charset="0"/>
              </a:rPr>
              <a:t>			</a:t>
            </a:r>
          </a:p>
          <a:p>
            <a:endParaRPr lang="en-US" sz="1800" b="0" i="0" u="none" strike="noStrike" baseline="0" dirty="0">
              <a:solidFill>
                <a:srgbClr val="000000"/>
              </a:solidFill>
              <a:latin typeface="Times New Roman" panose="02020603050405020304" pitchFamily="18" charset="0"/>
            </a:endParaRPr>
          </a:p>
          <a:p>
            <a:endParaRPr lang="ro-RO" sz="1800" b="0" i="0" u="none" strike="noStrike" baseline="0" dirty="0">
              <a:solidFill>
                <a:srgbClr val="000000"/>
              </a:solidFill>
              <a:latin typeface="Times New Roman" panose="02020603050405020304" pitchFamily="18" charset="0"/>
            </a:endParaRPr>
          </a:p>
          <a:p>
            <a:endParaRPr lang="ro-RO" dirty="0"/>
          </a:p>
        </p:txBody>
      </p:sp>
    </p:spTree>
    <p:extLst>
      <p:ext uri="{BB962C8B-B14F-4D97-AF65-F5344CB8AC3E}">
        <p14:creationId xmlns:p14="http://schemas.microsoft.com/office/powerpoint/2010/main" val="17851597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F0AFB-5713-EB18-67D3-D2074E8346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3286D9-8EB8-AD8F-3B78-F11DC6BAF6F3}"/>
              </a:ext>
            </a:extLst>
          </p:cNvPr>
          <p:cNvSpPr>
            <a:spLocks noGrp="1"/>
          </p:cNvSpPr>
          <p:nvPr>
            <p:ph type="ctrTitle"/>
          </p:nvPr>
        </p:nvSpPr>
        <p:spPr/>
        <p:txBody>
          <a:bodyPr/>
          <a:lstStyle/>
          <a:p>
            <a:r>
              <a:rPr lang="en-US" dirty="0"/>
              <a:t>tango	</a:t>
            </a:r>
            <a:endParaRPr lang="ro-RO" dirty="0"/>
          </a:p>
        </p:txBody>
      </p:sp>
      <p:sp>
        <p:nvSpPr>
          <p:cNvPr id="3" name="Subtitle 2">
            <a:extLst>
              <a:ext uri="{FF2B5EF4-FFF2-40B4-BE49-F238E27FC236}">
                <a16:creationId xmlns:a16="http://schemas.microsoft.com/office/drawing/2014/main" id="{59B5E114-9A8B-08F6-7582-5D14D6F2CC34}"/>
              </a:ext>
            </a:extLst>
          </p:cNvPr>
          <p:cNvSpPr>
            <a:spLocks noGrp="1"/>
          </p:cNvSpPr>
          <p:nvPr>
            <p:ph type="subTitle" idx="1"/>
          </p:nvPr>
        </p:nvSpPr>
        <p:spPr/>
        <p:txBody>
          <a:bodyPr/>
          <a:lstStyle/>
          <a:p>
            <a:r>
              <a:rPr lang="en-US" dirty="0"/>
              <a:t>Syllabus 2025</a:t>
            </a:r>
            <a:endParaRPr lang="ro-RO" dirty="0"/>
          </a:p>
        </p:txBody>
      </p:sp>
    </p:spTree>
    <p:extLst>
      <p:ext uri="{BB962C8B-B14F-4D97-AF65-F5344CB8AC3E}">
        <p14:creationId xmlns:p14="http://schemas.microsoft.com/office/powerpoint/2010/main" val="36708025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D5E2AB-2600-C69E-1E96-4CBB7D9BBF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C7AA10-9555-EF4F-5600-F96A80C91DF6}"/>
              </a:ext>
            </a:extLst>
          </p:cNvPr>
          <p:cNvSpPr>
            <a:spLocks noGrp="1"/>
          </p:cNvSpPr>
          <p:nvPr>
            <p:ph type="title"/>
          </p:nvPr>
        </p:nvSpPr>
        <p:spPr>
          <a:xfrm>
            <a:off x="684212" y="5629836"/>
            <a:ext cx="8534400" cy="875552"/>
          </a:xfrm>
        </p:spPr>
        <p:txBody>
          <a:bodyPr/>
          <a:lstStyle/>
          <a:p>
            <a:r>
              <a:rPr lang="en-US" dirty="0" err="1"/>
              <a:t>Figuri</a:t>
            </a:r>
            <a:r>
              <a:rPr lang="en-US" dirty="0"/>
              <a:t> tango(</a:t>
            </a:r>
            <a:r>
              <a:rPr lang="en-US" dirty="0" err="1"/>
              <a:t>clasa</a:t>
            </a:r>
            <a:r>
              <a:rPr lang="en-US" dirty="0"/>
              <a:t> </a:t>
            </a:r>
            <a:r>
              <a:rPr lang="en-US" dirty="0" err="1"/>
              <a:t>d+c</a:t>
            </a:r>
            <a:r>
              <a:rPr lang="en-US" dirty="0"/>
              <a:t>)</a:t>
            </a:r>
            <a:endParaRPr lang="ro-RO" dirty="0"/>
          </a:p>
        </p:txBody>
      </p:sp>
      <p:graphicFrame>
        <p:nvGraphicFramePr>
          <p:cNvPr id="4" name="Content Placeholder 3">
            <a:extLst>
              <a:ext uri="{FF2B5EF4-FFF2-40B4-BE49-F238E27FC236}">
                <a16:creationId xmlns:a16="http://schemas.microsoft.com/office/drawing/2014/main" id="{D6728A34-C866-B30C-C1A6-B83D95100C9D}"/>
              </a:ext>
            </a:extLst>
          </p:cNvPr>
          <p:cNvGraphicFramePr>
            <a:graphicFrameLocks noGrp="1"/>
          </p:cNvGraphicFramePr>
          <p:nvPr>
            <p:ph idx="1"/>
            <p:extLst>
              <p:ext uri="{D42A27DB-BD31-4B8C-83A1-F6EECF244321}">
                <p14:modId xmlns:p14="http://schemas.microsoft.com/office/powerpoint/2010/main" val="1463622789"/>
              </p:ext>
            </p:extLst>
          </p:nvPr>
        </p:nvGraphicFramePr>
        <p:xfrm>
          <a:off x="684212" y="685800"/>
          <a:ext cx="10898188" cy="466344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TANGO WALK Start: LF </a:t>
                      </a:r>
                      <a:r>
                        <a:rPr lang="en-US" sz="1600" dirty="0" err="1"/>
                        <a:t>fwd</a:t>
                      </a:r>
                      <a:r>
                        <a:rPr lang="en-US" sz="1600" dirty="0"/>
                        <a:t> (Closed Position) Finish: RF </a:t>
                      </a:r>
                      <a:r>
                        <a:rPr lang="en-US" sz="1600" dirty="0" err="1"/>
                        <a:t>fwd</a:t>
                      </a:r>
                      <a:r>
                        <a:rPr lang="en-US" sz="1600" dirty="0"/>
                        <a:t> (Closed Position) Timing: SS NOTE - General: LF or RF walk only may be used. </a:t>
                      </a:r>
                      <a:endParaRPr lang="ro-RO" sz="1600" dirty="0"/>
                    </a:p>
                  </a:txBody>
                  <a:tcPr/>
                </a:tc>
                <a:tc>
                  <a:txBody>
                    <a:bodyPr/>
                    <a:lstStyle/>
                    <a:p>
                      <a:r>
                        <a:rPr lang="en-US" sz="1600" dirty="0"/>
                        <a:t>TAP - ALTERNATIVE ENTRIES TO PP Start: RF </a:t>
                      </a:r>
                      <a:r>
                        <a:rPr lang="en-US" sz="1600" dirty="0" err="1"/>
                        <a:t>fwd</a:t>
                      </a:r>
                      <a:r>
                        <a:rPr lang="en-US" sz="1600" dirty="0"/>
                        <a:t> (Closed Position) Finish: Weight on R foot (Promenade Position) Timing: S&amp; NOTE - General: Tap can be danced after any Closed or Open Finish. NOTE - Timing: Alternative timing, including also the preceding step could be SS.</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PROGRESSIVE SIDE STEP Start: LF </a:t>
                      </a:r>
                      <a:r>
                        <a:rPr lang="en-US" sz="1600" dirty="0" err="1"/>
                        <a:t>fwd</a:t>
                      </a:r>
                      <a:r>
                        <a:rPr lang="en-US" sz="1600" dirty="0"/>
                        <a:t> in CBMP (Closed Position) Finish: LF </a:t>
                      </a:r>
                      <a:r>
                        <a:rPr lang="en-US" sz="1600" dirty="0" err="1"/>
                        <a:t>fwd</a:t>
                      </a:r>
                      <a:r>
                        <a:rPr lang="en-US" sz="1600" dirty="0"/>
                        <a:t> in CBMP (Closed Position) Timing: QQS NOTE - General: steps 1-2 only may be used. NOTE - Quantity of turn: figure may be turned up to 3/8 to L.</a:t>
                      </a:r>
                      <a:endParaRPr lang="ro-RO" sz="1600" dirty="0"/>
                    </a:p>
                  </a:txBody>
                  <a:tcPr/>
                </a:tc>
                <a:tc>
                  <a:txBody>
                    <a:bodyPr/>
                    <a:lstStyle/>
                    <a:p>
                      <a:r>
                        <a:rPr lang="en-US" sz="1600" dirty="0"/>
                        <a:t>BRUSH TAP Start: LF FWD and slightly to side (Closed Position) Finish: LF placed to side w/o weight, weight on R foot (Closed Position) Timing: QQ&amp;S NOTE - Quantity of turn: more turn may be made between steps 1 and 2, up to ¼ to L. Figure may be danced without turn. NOTE - Couple position: may end in Promenade Position.</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PROGRESSIVE LINK Start: LF </a:t>
                      </a:r>
                      <a:r>
                        <a:rPr lang="en-US" sz="1600" dirty="0" err="1"/>
                        <a:t>fwd</a:t>
                      </a:r>
                      <a:r>
                        <a:rPr lang="en-US" sz="1600" dirty="0"/>
                        <a:t> in CMBP (Closed Position) Finish: RF to side and slightly </a:t>
                      </a:r>
                      <a:r>
                        <a:rPr lang="en-US" sz="1600" dirty="0" err="1"/>
                        <a:t>bwd</a:t>
                      </a:r>
                      <a:r>
                        <a:rPr lang="en-US" sz="1600" dirty="0"/>
                        <a:t> (Promenade Position) Timing: QQ</a:t>
                      </a:r>
                      <a:endParaRPr lang="ro-RO" sz="1600" dirty="0"/>
                    </a:p>
                  </a:txBody>
                  <a:tcPr/>
                </a:tc>
                <a:tc>
                  <a:txBody>
                    <a:bodyPr/>
                    <a:lstStyle/>
                    <a:p>
                      <a:r>
                        <a:rPr lang="en-US" sz="1600" dirty="0"/>
                        <a:t>CLOSED PROMENADE Start: LF to side (Promenade Position) Finish: RF closes to LF slightly </a:t>
                      </a:r>
                      <a:r>
                        <a:rPr lang="en-US" sz="1600" dirty="0" err="1"/>
                        <a:t>bwd</a:t>
                      </a:r>
                      <a:r>
                        <a:rPr lang="en-US" sz="1600" dirty="0"/>
                        <a:t> (Closed Position) Timing: SQQS NOTE - General: May start from step 2. NOTE - Couple position: Man may turn square to Lady on step 3</a:t>
                      </a:r>
                      <a:endParaRPr lang="ro-RO" sz="1600" dirty="0"/>
                    </a:p>
                  </a:txBody>
                  <a:tcPr/>
                </a:tc>
                <a:extLst>
                  <a:ext uri="{0D108BD9-81ED-4DB2-BD59-A6C34878D82A}">
                    <a16:rowId xmlns:a16="http://schemas.microsoft.com/office/drawing/2014/main" val="1151639525"/>
                  </a:ext>
                </a:extLst>
              </a:tr>
            </a:tbl>
          </a:graphicData>
        </a:graphic>
      </p:graphicFrame>
    </p:spTree>
    <p:extLst>
      <p:ext uri="{BB962C8B-B14F-4D97-AF65-F5344CB8AC3E}">
        <p14:creationId xmlns:p14="http://schemas.microsoft.com/office/powerpoint/2010/main" val="18990511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76C64B-0FBE-A0E4-FFFB-8A62712458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E1E8FC-D354-532D-B786-D90953B10707}"/>
              </a:ext>
            </a:extLst>
          </p:cNvPr>
          <p:cNvSpPr>
            <a:spLocks noGrp="1"/>
          </p:cNvSpPr>
          <p:nvPr>
            <p:ph type="title"/>
          </p:nvPr>
        </p:nvSpPr>
        <p:spPr>
          <a:xfrm>
            <a:off x="684212" y="5629836"/>
            <a:ext cx="8534400" cy="875552"/>
          </a:xfrm>
        </p:spPr>
        <p:txBody>
          <a:bodyPr/>
          <a:lstStyle/>
          <a:p>
            <a:r>
              <a:rPr lang="en-US" dirty="0" err="1"/>
              <a:t>Figuri</a:t>
            </a:r>
            <a:r>
              <a:rPr lang="en-US" dirty="0"/>
              <a:t> tango(</a:t>
            </a:r>
            <a:r>
              <a:rPr lang="en-US" dirty="0" err="1"/>
              <a:t>clasa</a:t>
            </a:r>
            <a:r>
              <a:rPr lang="en-US" dirty="0"/>
              <a:t> </a:t>
            </a:r>
            <a:r>
              <a:rPr lang="en-US" dirty="0" err="1"/>
              <a:t>d+c</a:t>
            </a:r>
            <a:r>
              <a:rPr lang="en-US" dirty="0"/>
              <a:t>)</a:t>
            </a:r>
            <a:endParaRPr lang="ro-RO" dirty="0"/>
          </a:p>
        </p:txBody>
      </p:sp>
      <p:graphicFrame>
        <p:nvGraphicFramePr>
          <p:cNvPr id="4" name="Content Placeholder 3">
            <a:extLst>
              <a:ext uri="{FF2B5EF4-FFF2-40B4-BE49-F238E27FC236}">
                <a16:creationId xmlns:a16="http://schemas.microsoft.com/office/drawing/2014/main" id="{6F781348-5D82-5FE2-797D-57C0BF29CE95}"/>
              </a:ext>
            </a:extLst>
          </p:cNvPr>
          <p:cNvGraphicFramePr>
            <a:graphicFrameLocks noGrp="1"/>
          </p:cNvGraphicFramePr>
          <p:nvPr>
            <p:ph idx="1"/>
            <p:extLst>
              <p:ext uri="{D42A27DB-BD31-4B8C-83A1-F6EECF244321}">
                <p14:modId xmlns:p14="http://schemas.microsoft.com/office/powerpoint/2010/main" val="1673960983"/>
              </p:ext>
            </p:extLst>
          </p:nvPr>
        </p:nvGraphicFramePr>
        <p:xfrm>
          <a:off x="684212" y="685800"/>
          <a:ext cx="10898188" cy="466344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OPEN PROMENADE Start: LF to side (Promenade </a:t>
                      </a:r>
                      <a:r>
                        <a:rPr lang="en-US" sz="1600" dirty="0" err="1"/>
                        <a:t>Positon</a:t>
                      </a:r>
                      <a:r>
                        <a:rPr lang="en-US" sz="1600" dirty="0"/>
                        <a:t>) Finish: RF </a:t>
                      </a:r>
                      <a:r>
                        <a:rPr lang="en-US" sz="1600" dirty="0" err="1"/>
                        <a:t>fwd</a:t>
                      </a:r>
                      <a:r>
                        <a:rPr lang="en-US" sz="1600" dirty="0"/>
                        <a:t> in CBMP (Outside Partner Position) Timing: SQQS NOTE - General: May start from step 2</a:t>
                      </a:r>
                      <a:endParaRPr lang="ro-RO" sz="1600" dirty="0"/>
                    </a:p>
                  </a:txBody>
                  <a:tcPr/>
                </a:tc>
                <a:tc>
                  <a:txBody>
                    <a:bodyPr/>
                    <a:lstStyle/>
                    <a:p>
                      <a:r>
                        <a:rPr lang="en-US" sz="1600" dirty="0"/>
                        <a:t>BACK CORTÉ Start: LF to side (Closed Position) Finish: RF closes to LF slightly </a:t>
                      </a:r>
                      <a:r>
                        <a:rPr lang="en-US" sz="1600" dirty="0" err="1"/>
                        <a:t>bwd</a:t>
                      </a:r>
                      <a:r>
                        <a:rPr lang="en-US" sz="1600" dirty="0"/>
                        <a:t> (Closed Position) Timing: SQQS NOTE - General: Open Finish may be used instead of the Closed Finish. Steps 2-4 only may be used. Step 1 only may be used as a preceding figure to Rock on RF.</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BASIC REVERSE TURN Start: LF </a:t>
                      </a:r>
                      <a:r>
                        <a:rPr lang="en-US" sz="1600" dirty="0" err="1"/>
                        <a:t>fwd</a:t>
                      </a:r>
                      <a:r>
                        <a:rPr lang="en-US" sz="1600" dirty="0"/>
                        <a:t> and slightly to side (Closed Position) Finish: RF closes to LF slightly </a:t>
                      </a:r>
                      <a:r>
                        <a:rPr lang="en-US" sz="1600" dirty="0" err="1"/>
                        <a:t>bwd</a:t>
                      </a:r>
                      <a:r>
                        <a:rPr lang="en-US" sz="1600" dirty="0"/>
                        <a:t> (Closed Position) Timing: QQS </a:t>
                      </a:r>
                      <a:r>
                        <a:rPr lang="en-US" sz="1600" dirty="0" err="1"/>
                        <a:t>QQS</a:t>
                      </a:r>
                      <a:r>
                        <a:rPr lang="en-US" sz="1600" dirty="0"/>
                        <a:t> NOTE - General: steps 1-3 or 4-6 only may be used. Closed Finish may be replaced with Open Finish.</a:t>
                      </a:r>
                      <a:endParaRPr lang="ro-RO" sz="1600" dirty="0"/>
                    </a:p>
                  </a:txBody>
                  <a:tcPr/>
                </a:tc>
                <a:tc>
                  <a:txBody>
                    <a:bodyPr/>
                    <a:lstStyle/>
                    <a:p>
                      <a:r>
                        <a:rPr lang="en-US" sz="1600" dirty="0"/>
                        <a:t>OPEN REVERSE TURN Start: LF </a:t>
                      </a:r>
                      <a:r>
                        <a:rPr lang="en-US" sz="1600" dirty="0" err="1"/>
                        <a:t>fwd</a:t>
                      </a:r>
                      <a:r>
                        <a:rPr lang="en-US" sz="1600" dirty="0"/>
                        <a:t> and slightly to side (Closed Position) Finish: RF closes to LF slightly </a:t>
                      </a:r>
                      <a:r>
                        <a:rPr lang="en-US" sz="1600" dirty="0" err="1"/>
                        <a:t>bwd</a:t>
                      </a:r>
                      <a:r>
                        <a:rPr lang="en-US" sz="1600" dirty="0"/>
                        <a:t> (Closed Position) Timing: QQS </a:t>
                      </a:r>
                      <a:r>
                        <a:rPr lang="en-US" sz="1600" dirty="0" err="1"/>
                        <a:t>QQS</a:t>
                      </a:r>
                      <a:r>
                        <a:rPr lang="en-US" sz="1600" dirty="0"/>
                        <a:t> NOTE - General: steps 1-3 or 4-6 only may be used. Closed Finish may be replaced with Open Finish</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ROCK ON LEFT FOOT Start: LF </a:t>
                      </a:r>
                      <a:r>
                        <a:rPr lang="en-US" sz="1600" dirty="0" err="1"/>
                        <a:t>bwd</a:t>
                      </a:r>
                      <a:r>
                        <a:rPr lang="en-US" sz="1600" dirty="0"/>
                        <a:t> L side leading (Closed Position) Finish: LF </a:t>
                      </a:r>
                      <a:r>
                        <a:rPr lang="en-US" sz="1600" dirty="0" err="1"/>
                        <a:t>bwd</a:t>
                      </a:r>
                      <a:r>
                        <a:rPr lang="en-US" sz="1600" dirty="0"/>
                        <a:t> L side leading (Closed Position) Timing: QQS NOTE - General: figure may be danced with steps 1 and 3 in CBMP following any Open Finish. If danced in this manner step 3 may be replaced with Outside Swivel (Method 1 or 2) NOTE - Quantity of turn: up to ¼ to R may be made.</a:t>
                      </a:r>
                      <a:endParaRPr lang="ro-RO" sz="1600" dirty="0"/>
                    </a:p>
                  </a:txBody>
                  <a:tcPr/>
                </a:tc>
                <a:tc>
                  <a:txBody>
                    <a:bodyPr/>
                    <a:lstStyle/>
                    <a:p>
                      <a:r>
                        <a:rPr lang="en-US" sz="1600" dirty="0"/>
                        <a:t>ROCK ON RIGHT FOOT Start: RF </a:t>
                      </a:r>
                      <a:r>
                        <a:rPr lang="en-US" sz="1600" dirty="0" err="1"/>
                        <a:t>bwd</a:t>
                      </a:r>
                      <a:r>
                        <a:rPr lang="en-US" sz="1600" dirty="0"/>
                        <a:t> in CBMP, L shoulder leading (Closed Position) Finish: RF </a:t>
                      </a:r>
                      <a:r>
                        <a:rPr lang="en-US" sz="1600" dirty="0" err="1"/>
                        <a:t>bwd</a:t>
                      </a:r>
                      <a:r>
                        <a:rPr lang="en-US" sz="1600" dirty="0"/>
                        <a:t> in CBMP, L shoulder leading (Closed Position) Timing: QQS</a:t>
                      </a:r>
                      <a:endParaRPr lang="ro-RO" sz="1600" dirty="0"/>
                    </a:p>
                  </a:txBody>
                  <a:tcPr/>
                </a:tc>
                <a:extLst>
                  <a:ext uri="{0D108BD9-81ED-4DB2-BD59-A6C34878D82A}">
                    <a16:rowId xmlns:a16="http://schemas.microsoft.com/office/drawing/2014/main" val="1151639525"/>
                  </a:ext>
                </a:extLst>
              </a:tr>
            </a:tbl>
          </a:graphicData>
        </a:graphic>
      </p:graphicFrame>
    </p:spTree>
    <p:extLst>
      <p:ext uri="{BB962C8B-B14F-4D97-AF65-F5344CB8AC3E}">
        <p14:creationId xmlns:p14="http://schemas.microsoft.com/office/powerpoint/2010/main" val="13872166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6F4BF7-C55C-C926-BA7D-1DBC07BACB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658111-F3C5-8EBD-BE09-F6E50E481641}"/>
              </a:ext>
            </a:extLst>
          </p:cNvPr>
          <p:cNvSpPr>
            <a:spLocks noGrp="1"/>
          </p:cNvSpPr>
          <p:nvPr>
            <p:ph type="title"/>
          </p:nvPr>
        </p:nvSpPr>
        <p:spPr>
          <a:xfrm>
            <a:off x="684212" y="5629836"/>
            <a:ext cx="8534400" cy="875552"/>
          </a:xfrm>
        </p:spPr>
        <p:txBody>
          <a:bodyPr/>
          <a:lstStyle/>
          <a:p>
            <a:r>
              <a:rPr lang="en-US" dirty="0" err="1"/>
              <a:t>Figuri</a:t>
            </a:r>
            <a:r>
              <a:rPr lang="en-US" dirty="0"/>
              <a:t> tango(</a:t>
            </a:r>
            <a:r>
              <a:rPr lang="en-US" dirty="0" err="1"/>
              <a:t>clasa</a:t>
            </a:r>
            <a:r>
              <a:rPr lang="en-US" dirty="0"/>
              <a:t> </a:t>
            </a:r>
            <a:r>
              <a:rPr lang="en-US" dirty="0" err="1"/>
              <a:t>d+c</a:t>
            </a:r>
            <a:r>
              <a:rPr lang="en-US" dirty="0"/>
              <a:t>)</a:t>
            </a:r>
            <a:endParaRPr lang="ro-RO" dirty="0"/>
          </a:p>
        </p:txBody>
      </p:sp>
      <p:graphicFrame>
        <p:nvGraphicFramePr>
          <p:cNvPr id="4" name="Content Placeholder 3">
            <a:extLst>
              <a:ext uri="{FF2B5EF4-FFF2-40B4-BE49-F238E27FC236}">
                <a16:creationId xmlns:a16="http://schemas.microsoft.com/office/drawing/2014/main" id="{36E1BA64-484C-C6C3-6BB7-4871446AE43F}"/>
              </a:ext>
            </a:extLst>
          </p:cNvPr>
          <p:cNvGraphicFramePr>
            <a:graphicFrameLocks noGrp="1"/>
          </p:cNvGraphicFramePr>
          <p:nvPr>
            <p:ph idx="1"/>
            <p:extLst>
              <p:ext uri="{D42A27DB-BD31-4B8C-83A1-F6EECF244321}">
                <p14:modId xmlns:p14="http://schemas.microsoft.com/office/powerpoint/2010/main" val="4224701466"/>
              </p:ext>
            </p:extLst>
          </p:nvPr>
        </p:nvGraphicFramePr>
        <p:xfrm>
          <a:off x="646906" y="352612"/>
          <a:ext cx="10898188" cy="539496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2406669">
                <a:tc>
                  <a:txBody>
                    <a:bodyPr/>
                    <a:lstStyle/>
                    <a:p>
                      <a:r>
                        <a:rPr lang="en-US" sz="1600" dirty="0"/>
                        <a:t>NATURAL ROCK TURN Start: RF </a:t>
                      </a:r>
                      <a:r>
                        <a:rPr lang="en-US" sz="1600" dirty="0" err="1"/>
                        <a:t>fwd</a:t>
                      </a:r>
                      <a:r>
                        <a:rPr lang="en-US" sz="1600" dirty="0"/>
                        <a:t> (Closed Position) Finish: RF closes to LF slightly </a:t>
                      </a:r>
                      <a:r>
                        <a:rPr lang="en-US" sz="1600" dirty="0" err="1"/>
                        <a:t>bwd</a:t>
                      </a:r>
                      <a:r>
                        <a:rPr lang="en-US" sz="1600" dirty="0"/>
                        <a:t> (Closed Position) Timing: SQQS QQS NOTE - General: when a Rock Turn follows the Natural Turn from PP, step 4 of the Natural Promenade turn becomes step 1 of the Rock Turn. There will be no turn to Promenade Position at the end of step 4 of the Natural Promenade Turn. Continue with steps 2-7 of Rock Turn. Steps 1-4 or 5-7 only may be used. Figure may be danced with an Open Finish </a:t>
                      </a:r>
                      <a:endParaRPr lang="ro-RO" sz="1600" dirty="0"/>
                    </a:p>
                  </a:txBody>
                  <a:tcPr/>
                </a:tc>
                <a:tc>
                  <a:txBody>
                    <a:bodyPr/>
                    <a:lstStyle/>
                    <a:p>
                      <a:r>
                        <a:rPr lang="en-US" sz="1600" dirty="0"/>
                        <a:t>NATURAL TWIST TURN FROM PP Start: LF to side (Promenade Position) Finish: Weight on R foot LF placed slightly to side w/o weight (Promenade Position) Timing: SQQ </a:t>
                      </a:r>
                      <a:r>
                        <a:rPr lang="en-US" sz="1600" dirty="0" err="1"/>
                        <a:t>SQQ</a:t>
                      </a:r>
                      <a:r>
                        <a:rPr lang="en-US" sz="1600" dirty="0"/>
                        <a:t> NOTE - General: it may start from step 2. NOTE - Timing: use of alternative timing QQS is possible after step 3. NOTE - Couple Position/Quantity of Turn: it may end in Close Position. In this case the Man will turn 7/8 to R on steps 5-6. Follow with Rock on LF or Back Corte. </a:t>
                      </a:r>
                      <a:endParaRPr lang="ro-RO" sz="1600" dirty="0"/>
                    </a:p>
                  </a:txBody>
                  <a:tcPr/>
                </a:tc>
                <a:extLst>
                  <a:ext uri="{0D108BD9-81ED-4DB2-BD59-A6C34878D82A}">
                    <a16:rowId xmlns:a16="http://schemas.microsoft.com/office/drawing/2014/main" val="2305627948"/>
                  </a:ext>
                </a:extLst>
              </a:tr>
              <a:tr h="1246828">
                <a:tc>
                  <a:txBody>
                    <a:bodyPr/>
                    <a:lstStyle/>
                    <a:p>
                      <a:r>
                        <a:rPr lang="en-US" sz="1600" dirty="0"/>
                        <a:t>NATURAL TURN FROM PP Start: LF to side (Promenade Position) Finish: Weight on R foot LF placed to side w/o weight (Promenade Position) Timing: SQQS NOTE - General: it may start from step 2. NOTE - Timing: alternative timing may be used- SQQS&amp;.</a:t>
                      </a:r>
                      <a:endParaRPr lang="ro-RO" sz="1600" dirty="0"/>
                    </a:p>
                  </a:txBody>
                  <a:tcPr/>
                </a:tc>
                <a:tc>
                  <a:txBody>
                    <a:bodyPr/>
                    <a:lstStyle/>
                    <a:p>
                      <a:r>
                        <a:rPr lang="en-US" sz="1600" dirty="0"/>
                        <a:t>PROMENADE LINK TURNED TO RIGHT Start: LF to side (Promenade Position) Finish: LF to side w/o weight (Closed Position) Timing: SQQ NOTE - General: it may start from step 2.</a:t>
                      </a:r>
                      <a:endParaRPr lang="ro-RO" sz="1600" dirty="0"/>
                    </a:p>
                  </a:txBody>
                  <a:tcPr/>
                </a:tc>
                <a:extLst>
                  <a:ext uri="{0D108BD9-81ED-4DB2-BD59-A6C34878D82A}">
                    <a16:rowId xmlns:a16="http://schemas.microsoft.com/office/drawing/2014/main" val="512230822"/>
                  </a:ext>
                </a:extLst>
              </a:tr>
              <a:tr h="1478797">
                <a:tc>
                  <a:txBody>
                    <a:bodyPr/>
                    <a:lstStyle/>
                    <a:p>
                      <a:r>
                        <a:rPr lang="en-US" sz="1600" dirty="0"/>
                        <a:t>PROMENADE LINK TURNED TO LEFT Start: LF to side (Promenade Position) Finish: LF to side w/o weight (Closed Position) Timing: SQQ NOTE - General: it may start from step 2. NOTE - Couple Position/Quantity of Turn: it may end in Promenade Position. In this case the Lady has no turn.</a:t>
                      </a:r>
                      <a:endParaRPr lang="ro-RO" sz="1600" dirty="0"/>
                    </a:p>
                  </a:txBody>
                  <a:tcPr/>
                </a:tc>
                <a:tc>
                  <a:txBody>
                    <a:bodyPr/>
                    <a:lstStyle/>
                    <a:p>
                      <a:r>
                        <a:rPr lang="en-US" sz="1600" dirty="0"/>
                        <a:t>BACK OPEN PROMENADE Start: LF to side (Promenade Position) Finish: RF </a:t>
                      </a:r>
                      <a:r>
                        <a:rPr lang="en-US" sz="1600" dirty="0" err="1"/>
                        <a:t>bwd</a:t>
                      </a:r>
                      <a:r>
                        <a:rPr lang="en-US" sz="1600" dirty="0"/>
                        <a:t> in CBMP (Closed Position) Timing: SQQS NOTE - General/Timing: steps 3 and 4 may be repeated. Timing will be SS or &amp;S. (Extended Back Open Promenade) NOTE - General: it may start from step 2</a:t>
                      </a:r>
                      <a:endParaRPr lang="ro-RO" sz="1600" dirty="0"/>
                    </a:p>
                  </a:txBody>
                  <a:tcPr/>
                </a:tc>
                <a:extLst>
                  <a:ext uri="{0D108BD9-81ED-4DB2-BD59-A6C34878D82A}">
                    <a16:rowId xmlns:a16="http://schemas.microsoft.com/office/drawing/2014/main" val="1151639525"/>
                  </a:ext>
                </a:extLst>
              </a:tr>
            </a:tbl>
          </a:graphicData>
        </a:graphic>
      </p:graphicFrame>
    </p:spTree>
    <p:extLst>
      <p:ext uri="{BB962C8B-B14F-4D97-AF65-F5344CB8AC3E}">
        <p14:creationId xmlns:p14="http://schemas.microsoft.com/office/powerpoint/2010/main" val="10543873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B4E851-0401-C16A-F194-11E34419CD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D956F9-85AB-640E-2F71-3AC57F132CE7}"/>
              </a:ext>
            </a:extLst>
          </p:cNvPr>
          <p:cNvSpPr>
            <a:spLocks noGrp="1"/>
          </p:cNvSpPr>
          <p:nvPr>
            <p:ph type="title"/>
          </p:nvPr>
        </p:nvSpPr>
        <p:spPr>
          <a:xfrm>
            <a:off x="684212" y="5629836"/>
            <a:ext cx="8534400" cy="875552"/>
          </a:xfrm>
        </p:spPr>
        <p:txBody>
          <a:bodyPr/>
          <a:lstStyle/>
          <a:p>
            <a:r>
              <a:rPr lang="en-US" dirty="0" err="1"/>
              <a:t>Figuri</a:t>
            </a:r>
            <a:r>
              <a:rPr lang="en-US" dirty="0"/>
              <a:t> tango(</a:t>
            </a:r>
            <a:r>
              <a:rPr lang="en-US" dirty="0" err="1"/>
              <a:t>clasa</a:t>
            </a:r>
            <a:r>
              <a:rPr lang="en-US" dirty="0"/>
              <a:t> </a:t>
            </a:r>
            <a:r>
              <a:rPr lang="en-US" dirty="0" err="1"/>
              <a:t>d+c</a:t>
            </a:r>
            <a:r>
              <a:rPr lang="en-US" dirty="0"/>
              <a:t>)</a:t>
            </a:r>
            <a:endParaRPr lang="ro-RO" dirty="0"/>
          </a:p>
        </p:txBody>
      </p:sp>
      <p:graphicFrame>
        <p:nvGraphicFramePr>
          <p:cNvPr id="4" name="Content Placeholder 3">
            <a:extLst>
              <a:ext uri="{FF2B5EF4-FFF2-40B4-BE49-F238E27FC236}">
                <a16:creationId xmlns:a16="http://schemas.microsoft.com/office/drawing/2014/main" id="{EA23F255-4222-1AE2-CEBD-002471488CC5}"/>
              </a:ext>
            </a:extLst>
          </p:cNvPr>
          <p:cNvGraphicFramePr>
            <a:graphicFrameLocks noGrp="1"/>
          </p:cNvGraphicFramePr>
          <p:nvPr>
            <p:ph idx="1"/>
            <p:extLst>
              <p:ext uri="{D42A27DB-BD31-4B8C-83A1-F6EECF244321}">
                <p14:modId xmlns:p14="http://schemas.microsoft.com/office/powerpoint/2010/main" val="1217925155"/>
              </p:ext>
            </p:extLst>
          </p:nvPr>
        </p:nvGraphicFramePr>
        <p:xfrm>
          <a:off x="684212" y="488577"/>
          <a:ext cx="10898188" cy="524256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FALLAWAY IN PROMENADE Start: LF to side (Promenade Position) Finish: RF closes to LF slightly </a:t>
                      </a:r>
                      <a:r>
                        <a:rPr lang="en-US" sz="1600" dirty="0" err="1"/>
                        <a:t>bwd</a:t>
                      </a:r>
                      <a:r>
                        <a:rPr lang="en-US" sz="1600" dirty="0"/>
                        <a:t> (Promenade Position) Timing: SQQ </a:t>
                      </a:r>
                      <a:r>
                        <a:rPr lang="en-US" sz="1600" dirty="0" err="1"/>
                        <a:t>SQQ</a:t>
                      </a:r>
                      <a:r>
                        <a:rPr lang="en-US" sz="1600" dirty="0"/>
                        <a:t> NOTE - General: it may start from step 2</a:t>
                      </a:r>
                      <a:endParaRPr lang="ro-RO" sz="1600" dirty="0"/>
                    </a:p>
                  </a:txBody>
                  <a:tcPr/>
                </a:tc>
                <a:tc>
                  <a:txBody>
                    <a:bodyPr/>
                    <a:lstStyle/>
                    <a:p>
                      <a:r>
                        <a:rPr lang="en-US" sz="1600" dirty="0"/>
                        <a:t>WHISK Start: LF </a:t>
                      </a:r>
                      <a:r>
                        <a:rPr lang="en-US" sz="1600" dirty="0" err="1"/>
                        <a:t>fwd</a:t>
                      </a:r>
                      <a:r>
                        <a:rPr lang="en-US" sz="1600" dirty="0"/>
                        <a:t> (Closed Position) Finish: LF crosses behind RF (Promenade Position) Timing</a:t>
                      </a:r>
                      <a:r>
                        <a:rPr lang="en-US" sz="1600"/>
                        <a:t>: QQS</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BACK WHISK Start: LF </a:t>
                      </a:r>
                      <a:r>
                        <a:rPr lang="en-US" sz="1600" dirty="0" err="1"/>
                        <a:t>bwd</a:t>
                      </a:r>
                      <a:r>
                        <a:rPr lang="en-US" sz="1600" dirty="0"/>
                        <a:t> in CBMP (Outside Partner Position) Finish: LF crosses behind RF (Promenade Position) Timing: QQS</a:t>
                      </a:r>
                      <a:endParaRPr lang="ro-RO" sz="1600" dirty="0"/>
                    </a:p>
                  </a:txBody>
                  <a:tcPr/>
                </a:tc>
                <a:tc>
                  <a:txBody>
                    <a:bodyPr/>
                    <a:lstStyle/>
                    <a:p>
                      <a:r>
                        <a:rPr lang="en-US" sz="1600" dirty="0"/>
                        <a:t>PROGRESSIVE SIDE STEP REVERSE TURN Start: LF </a:t>
                      </a:r>
                      <a:r>
                        <a:rPr lang="en-US" sz="1600" dirty="0" err="1"/>
                        <a:t>fwd</a:t>
                      </a:r>
                      <a:r>
                        <a:rPr lang="en-US" sz="1600" dirty="0"/>
                        <a:t> and slightly to side (Closed Position) Finish: RF closes to LF slightly </a:t>
                      </a:r>
                      <a:r>
                        <a:rPr lang="en-US" sz="1600" dirty="0" err="1"/>
                        <a:t>bwd</a:t>
                      </a:r>
                      <a:r>
                        <a:rPr lang="en-US" sz="1600" dirty="0"/>
                        <a:t> (Closed Position) Timing: QQSS QQS </a:t>
                      </a:r>
                      <a:r>
                        <a:rPr lang="en-US" sz="1600" dirty="0" err="1"/>
                        <a:t>QQS</a:t>
                      </a:r>
                      <a:r>
                        <a:rPr lang="en-US" sz="1600" dirty="0"/>
                        <a:t> NOTE - General: steps 1-4 or 1-7 only may be used. Figure may be danced with an Open Finish</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FOUR STEP Start: LF </a:t>
                      </a:r>
                      <a:r>
                        <a:rPr lang="en-US" sz="1600" dirty="0" err="1"/>
                        <a:t>fwd</a:t>
                      </a:r>
                      <a:r>
                        <a:rPr lang="en-US" sz="1600" dirty="0"/>
                        <a:t> and slightly to side (Closed Position) Finish: RF closes to LF slightly </a:t>
                      </a:r>
                      <a:r>
                        <a:rPr lang="en-US" sz="1600" dirty="0" err="1"/>
                        <a:t>bwd</a:t>
                      </a:r>
                      <a:r>
                        <a:rPr lang="en-US" sz="1600" dirty="0"/>
                        <a:t> (Promenade Position) Timing: QQQQ NOTE - General: after steps 1-2 Outside Swivel may be danced.</a:t>
                      </a:r>
                      <a:endParaRPr lang="ro-RO" sz="1600" dirty="0"/>
                    </a:p>
                  </a:txBody>
                  <a:tcPr/>
                </a:tc>
                <a:tc>
                  <a:txBody>
                    <a:bodyPr/>
                    <a:lstStyle/>
                    <a:p>
                      <a:r>
                        <a:rPr lang="en-US" sz="1600" dirty="0"/>
                        <a:t>FALLAWAY FOUR STEP Start: LF </a:t>
                      </a:r>
                      <a:r>
                        <a:rPr lang="en-US" sz="1600" dirty="0" err="1"/>
                        <a:t>fwd</a:t>
                      </a:r>
                      <a:r>
                        <a:rPr lang="en-US" sz="1600" dirty="0"/>
                        <a:t> and slightly to side (Closed Position) Finish: RF closes to LF slightly </a:t>
                      </a:r>
                      <a:r>
                        <a:rPr lang="en-US" sz="1600" dirty="0" err="1"/>
                        <a:t>bwd</a:t>
                      </a:r>
                      <a:r>
                        <a:rPr lang="en-US" sz="1600" dirty="0"/>
                        <a:t> (Promenade Position) Timing: QQQQ</a:t>
                      </a:r>
                      <a:endParaRPr lang="ro-RO" sz="1600" dirty="0"/>
                    </a:p>
                  </a:txBody>
                  <a:tcPr/>
                </a:tc>
                <a:extLst>
                  <a:ext uri="{0D108BD9-81ED-4DB2-BD59-A6C34878D82A}">
                    <a16:rowId xmlns:a16="http://schemas.microsoft.com/office/drawing/2014/main" val="1151639525"/>
                  </a:ext>
                </a:extLst>
              </a:tr>
              <a:tr h="370840">
                <a:tc>
                  <a:txBody>
                    <a:bodyPr/>
                    <a:lstStyle/>
                    <a:p>
                      <a:r>
                        <a:rPr lang="en-US" sz="1600" dirty="0"/>
                        <a:t>OUTSIDE SWIVEL METHOD 1 - AFTER OPEN FINISH AND TURNING TO R Start: LF </a:t>
                      </a:r>
                      <a:r>
                        <a:rPr lang="en-US" sz="1600" dirty="0" err="1"/>
                        <a:t>bwd</a:t>
                      </a:r>
                      <a:r>
                        <a:rPr lang="en-US" sz="1600" dirty="0"/>
                        <a:t> in CBMP (Outside Partner Position) Finish: LF to side small step w/o weight, weight on R foot (Closed Position) Timing: SQQ NOTE - General: step 3 may be replaced by a Closed or Open Finish. It may end in PP (same as Promenade Link) </a:t>
                      </a:r>
                      <a:endParaRPr lang="ro-RO" sz="1600" dirty="0"/>
                    </a:p>
                  </a:txBody>
                  <a:tcPr/>
                </a:tc>
                <a:tc>
                  <a:txBody>
                    <a:bodyPr/>
                    <a:lstStyle/>
                    <a:p>
                      <a:r>
                        <a:rPr lang="en-US" sz="1600" dirty="0"/>
                        <a:t>OUTSIDE SWIVEL METHOD 2 - TURNING TO L Start: LF </a:t>
                      </a:r>
                      <a:r>
                        <a:rPr lang="en-US" sz="1600" dirty="0" err="1"/>
                        <a:t>bwd</a:t>
                      </a:r>
                      <a:r>
                        <a:rPr lang="en-US" sz="1600" dirty="0"/>
                        <a:t> in CBMP (Outside Partner Position) Finish: Weight on R foot LF to side small step w/o weight, weight on R foot (Closed Position) Timing: SQQ NOTE - General: steps 3 may be replaced by a Closed or Open Finish. It may end in PP (same as Promenade Link). </a:t>
                      </a:r>
                      <a:endParaRPr lang="ro-RO" sz="1600" dirty="0"/>
                    </a:p>
                  </a:txBody>
                  <a:tcPr/>
                </a:tc>
                <a:extLst>
                  <a:ext uri="{0D108BD9-81ED-4DB2-BD59-A6C34878D82A}">
                    <a16:rowId xmlns:a16="http://schemas.microsoft.com/office/drawing/2014/main" val="39964702"/>
                  </a:ext>
                </a:extLst>
              </a:tr>
            </a:tbl>
          </a:graphicData>
        </a:graphic>
      </p:graphicFrame>
    </p:spTree>
    <p:extLst>
      <p:ext uri="{BB962C8B-B14F-4D97-AF65-F5344CB8AC3E}">
        <p14:creationId xmlns:p14="http://schemas.microsoft.com/office/powerpoint/2010/main" val="34586674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5F80A9-CFEF-E224-0478-DAC0A8800D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DF632E-D01C-7D55-6D15-739967C48FC8}"/>
              </a:ext>
            </a:extLst>
          </p:cNvPr>
          <p:cNvSpPr>
            <a:spLocks noGrp="1"/>
          </p:cNvSpPr>
          <p:nvPr>
            <p:ph type="title"/>
          </p:nvPr>
        </p:nvSpPr>
        <p:spPr>
          <a:xfrm>
            <a:off x="684212" y="5629836"/>
            <a:ext cx="8534400" cy="875552"/>
          </a:xfrm>
        </p:spPr>
        <p:txBody>
          <a:bodyPr/>
          <a:lstStyle/>
          <a:p>
            <a:r>
              <a:rPr lang="en-US" dirty="0" err="1"/>
              <a:t>Figuri</a:t>
            </a:r>
            <a:r>
              <a:rPr lang="en-US" dirty="0"/>
              <a:t> tango(</a:t>
            </a:r>
            <a:r>
              <a:rPr lang="en-US" dirty="0" err="1"/>
              <a:t>clasa</a:t>
            </a:r>
            <a:r>
              <a:rPr lang="en-US" dirty="0"/>
              <a:t> </a:t>
            </a:r>
            <a:r>
              <a:rPr lang="en-US" dirty="0" err="1"/>
              <a:t>d+c</a:t>
            </a:r>
            <a:r>
              <a:rPr lang="en-US" dirty="0"/>
              <a:t>)</a:t>
            </a:r>
            <a:endParaRPr lang="ro-RO" dirty="0"/>
          </a:p>
        </p:txBody>
      </p:sp>
      <p:graphicFrame>
        <p:nvGraphicFramePr>
          <p:cNvPr id="4" name="Content Placeholder 3">
            <a:extLst>
              <a:ext uri="{FF2B5EF4-FFF2-40B4-BE49-F238E27FC236}">
                <a16:creationId xmlns:a16="http://schemas.microsoft.com/office/drawing/2014/main" id="{C86A89E0-75BC-ABD5-C9DD-241AA3E441A8}"/>
              </a:ext>
            </a:extLst>
          </p:cNvPr>
          <p:cNvGraphicFramePr>
            <a:graphicFrameLocks noGrp="1"/>
          </p:cNvGraphicFramePr>
          <p:nvPr>
            <p:ph idx="1"/>
            <p:extLst>
              <p:ext uri="{D42A27DB-BD31-4B8C-83A1-F6EECF244321}">
                <p14:modId xmlns:p14="http://schemas.microsoft.com/office/powerpoint/2010/main" val="3248725843"/>
              </p:ext>
            </p:extLst>
          </p:nvPr>
        </p:nvGraphicFramePr>
        <p:xfrm>
          <a:off x="609600" y="206188"/>
          <a:ext cx="10898188" cy="5638800"/>
        </p:xfrm>
        <a:graphic>
          <a:graphicData uri="http://schemas.openxmlformats.org/drawingml/2006/table">
            <a:tbl>
              <a:tblPr firstRow="1" bandRow="1">
                <a:tableStyleId>{5940675A-B579-460E-94D1-54222C63F5DA}</a:tableStyleId>
              </a:tblPr>
              <a:tblGrid>
                <a:gridCol w="5295247">
                  <a:extLst>
                    <a:ext uri="{9D8B030D-6E8A-4147-A177-3AD203B41FA5}">
                      <a16:colId xmlns:a16="http://schemas.microsoft.com/office/drawing/2014/main" val="2600461779"/>
                    </a:ext>
                  </a:extLst>
                </a:gridCol>
                <a:gridCol w="5602941">
                  <a:extLst>
                    <a:ext uri="{9D8B030D-6E8A-4147-A177-3AD203B41FA5}">
                      <a16:colId xmlns:a16="http://schemas.microsoft.com/office/drawing/2014/main" val="3736643233"/>
                    </a:ext>
                  </a:extLst>
                </a:gridCol>
              </a:tblGrid>
              <a:tr h="370840">
                <a:tc>
                  <a:txBody>
                    <a:bodyPr/>
                    <a:lstStyle/>
                    <a:p>
                      <a:r>
                        <a:rPr lang="en-US" sz="1600" dirty="0"/>
                        <a:t>OUTSIDE SWIVEL METHOD 3 - REVERSE OUTSIDE SWIVEL Start: LF </a:t>
                      </a:r>
                      <a:r>
                        <a:rPr lang="en-US" sz="1600" dirty="0" err="1"/>
                        <a:t>bwd</a:t>
                      </a:r>
                      <a:r>
                        <a:rPr lang="en-US" sz="1600" dirty="0"/>
                        <a:t> and slightly to side (Closed Position) Finish: LF to side small step w/o weight, weight on R foot (Closed Position) Timing: QQS QQ NOTE - General: steps 3 may be replaced by a Closed or Open Finish. It may end in PP (same as Promenade Link). NOTE - Quantity of Turn: may be </a:t>
                      </a:r>
                      <a:r>
                        <a:rPr lang="en-US" sz="1600" dirty="0" err="1"/>
                        <a:t>underturned</a:t>
                      </a:r>
                      <a:r>
                        <a:rPr lang="en-US" sz="1600" dirty="0"/>
                        <a:t> when danced into a corner.</a:t>
                      </a:r>
                      <a:endParaRPr lang="ro-RO" sz="1600" dirty="0"/>
                    </a:p>
                  </a:txBody>
                  <a:tcPr/>
                </a:tc>
                <a:tc>
                  <a:txBody>
                    <a:bodyPr/>
                    <a:lstStyle/>
                    <a:p>
                      <a:r>
                        <a:rPr lang="en-US" sz="1600" dirty="0"/>
                        <a:t>FOUR STEP CHANGE Start: LF </a:t>
                      </a:r>
                      <a:r>
                        <a:rPr lang="en-US" sz="1600" dirty="0" err="1"/>
                        <a:t>fwd</a:t>
                      </a:r>
                      <a:r>
                        <a:rPr lang="en-US" sz="1600" dirty="0"/>
                        <a:t> and slightly to side (Closed Position) Finish: RF </a:t>
                      </a:r>
                      <a:r>
                        <a:rPr lang="en-US" sz="1600" dirty="0" err="1"/>
                        <a:t>bwd</a:t>
                      </a:r>
                      <a:r>
                        <a:rPr lang="en-US" sz="1600" dirty="0"/>
                        <a:t> small step (Closed Position) Timing: QQ&amp;S NOTE - Timing: alternative timing QQQQ may be used.</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FIVE STEP Start: LF </a:t>
                      </a:r>
                      <a:r>
                        <a:rPr lang="en-US" sz="1600" dirty="0" err="1"/>
                        <a:t>fwd</a:t>
                      </a:r>
                      <a:r>
                        <a:rPr lang="en-US" sz="1600" dirty="0"/>
                        <a:t> and slightly to side (Closed Position) Finish: Weight on R foot (Prom Position) Timing: QQQQS NOTE - Quantity of Turn: may be </a:t>
                      </a:r>
                      <a:r>
                        <a:rPr lang="en-US" sz="1600" dirty="0" err="1"/>
                        <a:t>underturned</a:t>
                      </a:r>
                      <a:r>
                        <a:rPr lang="en-US" sz="1600" dirty="0"/>
                        <a:t> when danced into a corner. NOTE - Timing: alternative timing QQS&amp;S or S&amp;QQS may be used.</a:t>
                      </a:r>
                      <a:endParaRPr lang="ro-RO" sz="1600" dirty="0"/>
                    </a:p>
                  </a:txBody>
                  <a:tcPr/>
                </a:tc>
                <a:tc>
                  <a:txBody>
                    <a:bodyPr/>
                    <a:lstStyle/>
                    <a:p>
                      <a:r>
                        <a:rPr lang="en-US" sz="1600" dirty="0"/>
                        <a:t>MINI FIVE STEP Start: LF </a:t>
                      </a:r>
                      <a:r>
                        <a:rPr lang="en-US" sz="1600" dirty="0" err="1"/>
                        <a:t>fwd</a:t>
                      </a:r>
                      <a:r>
                        <a:rPr lang="en-US" sz="1600" dirty="0"/>
                        <a:t> and slightly to side (Closed Position) Finish: Weight on R foot (Prom Position) Timing: QQQQS NOTE - Quantity of Turn: figure can be danced also without turn starting DC and continuing with the same alignments described in the chart. NOTE - Timing: alternative timing QQS&amp;S or S&amp;QQS may be used. </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QUICK REVERSE TURN Start: LF </a:t>
                      </a:r>
                      <a:r>
                        <a:rPr lang="en-US" sz="1600" dirty="0" err="1"/>
                        <a:t>fwd</a:t>
                      </a:r>
                      <a:r>
                        <a:rPr lang="en-US" sz="1600" dirty="0"/>
                        <a:t> and slightly to side (Closed Position) Finish: RF closes to LF slightly </a:t>
                      </a:r>
                      <a:r>
                        <a:rPr lang="en-US" sz="1600" dirty="0" err="1"/>
                        <a:t>bwd</a:t>
                      </a:r>
                      <a:r>
                        <a:rPr lang="en-US" sz="1600" dirty="0"/>
                        <a:t> (Closed Position) Timing: QQ&amp; QQS NOTE - General: steps 1-3 or 4-6 only may be used. Closed Finish may be replaced by Open Finish.</a:t>
                      </a:r>
                      <a:endParaRPr lang="ro-RO" sz="1600" dirty="0"/>
                    </a:p>
                  </a:txBody>
                  <a:tcPr/>
                </a:tc>
                <a:tc>
                  <a:txBody>
                    <a:bodyPr/>
                    <a:lstStyle/>
                    <a:p>
                      <a:r>
                        <a:rPr lang="en-US" sz="1600" dirty="0"/>
                        <a:t>FALLAWAY REVERSE AND SLIP PIVOT Start: LF </a:t>
                      </a:r>
                      <a:r>
                        <a:rPr lang="en-US" sz="1600" dirty="0" err="1"/>
                        <a:t>fwd</a:t>
                      </a:r>
                      <a:r>
                        <a:rPr lang="en-US" sz="1600" dirty="0"/>
                        <a:t> and slightly to side (Closed Position) Finish: RF </a:t>
                      </a:r>
                      <a:r>
                        <a:rPr lang="en-US" sz="1600" dirty="0" err="1"/>
                        <a:t>bwd</a:t>
                      </a:r>
                      <a:r>
                        <a:rPr lang="en-US" sz="1600" dirty="0"/>
                        <a:t> (Slip Pivot) (Closed Position) Timing: QQQQ NOTE - Quantity of Turn: when danced into a corner there will be no turn on step 4 (Pivot). The Lady’s quantity of turn will change accordingly. NOTE - Timing: alternative timings may be used: QQS&amp;, S&amp;QQ, SQ&amp;Q, SQQ&amp;, SQQS </a:t>
                      </a:r>
                      <a:endParaRPr lang="ro-RO" sz="1600" dirty="0"/>
                    </a:p>
                  </a:txBody>
                  <a:tcPr/>
                </a:tc>
                <a:extLst>
                  <a:ext uri="{0D108BD9-81ED-4DB2-BD59-A6C34878D82A}">
                    <a16:rowId xmlns:a16="http://schemas.microsoft.com/office/drawing/2014/main" val="1151639525"/>
                  </a:ext>
                </a:extLst>
              </a:tr>
            </a:tbl>
          </a:graphicData>
        </a:graphic>
      </p:graphicFrame>
    </p:spTree>
    <p:extLst>
      <p:ext uri="{BB962C8B-B14F-4D97-AF65-F5344CB8AC3E}">
        <p14:creationId xmlns:p14="http://schemas.microsoft.com/office/powerpoint/2010/main" val="21136559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FF35F5-F836-69D6-858C-F95DAB14D6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F48984-9FB2-9DFD-18AB-1A7EB27E3CC9}"/>
              </a:ext>
            </a:extLst>
          </p:cNvPr>
          <p:cNvSpPr>
            <a:spLocks noGrp="1"/>
          </p:cNvSpPr>
          <p:nvPr>
            <p:ph type="title"/>
          </p:nvPr>
        </p:nvSpPr>
        <p:spPr>
          <a:xfrm>
            <a:off x="684212" y="5629836"/>
            <a:ext cx="8534400" cy="875552"/>
          </a:xfrm>
        </p:spPr>
        <p:txBody>
          <a:bodyPr/>
          <a:lstStyle/>
          <a:p>
            <a:r>
              <a:rPr lang="en-US" dirty="0" err="1"/>
              <a:t>Figuri</a:t>
            </a:r>
            <a:r>
              <a:rPr lang="en-US" dirty="0"/>
              <a:t> tango(</a:t>
            </a:r>
            <a:r>
              <a:rPr lang="en-US" dirty="0" err="1"/>
              <a:t>clasa</a:t>
            </a:r>
            <a:r>
              <a:rPr lang="en-US" dirty="0"/>
              <a:t> </a:t>
            </a:r>
            <a:r>
              <a:rPr lang="en-US" dirty="0" err="1"/>
              <a:t>d+c</a:t>
            </a:r>
            <a:r>
              <a:rPr lang="en-US" dirty="0"/>
              <a:t>)</a:t>
            </a:r>
            <a:endParaRPr lang="ro-RO" dirty="0"/>
          </a:p>
        </p:txBody>
      </p:sp>
      <p:graphicFrame>
        <p:nvGraphicFramePr>
          <p:cNvPr id="4" name="Content Placeholder 3">
            <a:extLst>
              <a:ext uri="{FF2B5EF4-FFF2-40B4-BE49-F238E27FC236}">
                <a16:creationId xmlns:a16="http://schemas.microsoft.com/office/drawing/2014/main" id="{14B24BF5-4A9E-2F5B-4E14-FD5D4D3DED7B}"/>
              </a:ext>
            </a:extLst>
          </p:cNvPr>
          <p:cNvGraphicFramePr>
            <a:graphicFrameLocks noGrp="1"/>
          </p:cNvGraphicFramePr>
          <p:nvPr>
            <p:ph idx="1"/>
            <p:extLst>
              <p:ext uri="{D42A27DB-BD31-4B8C-83A1-F6EECF244321}">
                <p14:modId xmlns:p14="http://schemas.microsoft.com/office/powerpoint/2010/main" val="345366784"/>
              </p:ext>
            </p:extLst>
          </p:nvPr>
        </p:nvGraphicFramePr>
        <p:xfrm>
          <a:off x="684212" y="488577"/>
          <a:ext cx="10898188" cy="490728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TELEMARK TO PP Start: LF </a:t>
                      </a:r>
                      <a:r>
                        <a:rPr lang="en-US" sz="1600" dirty="0" err="1"/>
                        <a:t>fwd</a:t>
                      </a:r>
                      <a:r>
                        <a:rPr lang="en-US" sz="1600" dirty="0"/>
                        <a:t> and slightly to side (Closed Position) Finish: LF to side (Prom Position) Timing: QQS</a:t>
                      </a:r>
                      <a:endParaRPr lang="ro-RO" sz="1600" dirty="0"/>
                    </a:p>
                  </a:txBody>
                  <a:tcPr/>
                </a:tc>
                <a:tc>
                  <a:txBody>
                    <a:bodyPr/>
                    <a:lstStyle/>
                    <a:p>
                      <a:r>
                        <a:rPr lang="en-US" sz="1600" dirty="0"/>
                        <a:t>OPEN NATURAL TURN Start: LF to side (Promenade Position) Finish: RF </a:t>
                      </a:r>
                      <a:r>
                        <a:rPr lang="en-US" sz="1600" dirty="0" err="1"/>
                        <a:t>bwd</a:t>
                      </a:r>
                      <a:r>
                        <a:rPr lang="en-US" sz="1600" dirty="0"/>
                        <a:t> R side leading (Closed Position) Timing: SQQS NOTE - Timing: alternative timing including the Preceding Step S&amp;QQ may be used NOTE -General: May start from step 2.</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OUTSIDE SPIN Start: LF </a:t>
                      </a:r>
                      <a:r>
                        <a:rPr lang="en-US" sz="1600" dirty="0" err="1"/>
                        <a:t>bwd</a:t>
                      </a:r>
                      <a:r>
                        <a:rPr lang="en-US" sz="1600" dirty="0"/>
                        <a:t> in CBMP (Outside Partner Position) Finish: LF to side (Closed Position) Timing: QQS NOTE - Quantity of Turn: when the figure is </a:t>
                      </a:r>
                      <a:r>
                        <a:rPr lang="en-US" sz="1600" dirty="0" err="1"/>
                        <a:t>underturned</a:t>
                      </a:r>
                      <a:r>
                        <a:rPr lang="en-US" sz="1600" dirty="0"/>
                        <a:t> (no pivot on step 3) the following step will be taken with RF </a:t>
                      </a:r>
                      <a:r>
                        <a:rPr lang="en-US" sz="1600" dirty="0" err="1"/>
                        <a:t>Bwd</a:t>
                      </a:r>
                      <a:r>
                        <a:rPr lang="en-US" sz="1600" dirty="0"/>
                        <a:t> (Man) and LF </a:t>
                      </a:r>
                      <a:r>
                        <a:rPr lang="en-US" sz="1600" dirty="0" err="1"/>
                        <a:t>Fwd</a:t>
                      </a:r>
                      <a:r>
                        <a:rPr lang="en-US" sz="1600" dirty="0"/>
                        <a:t> (Lady). NOTE - Timing: alternative timing could be used: &amp;QQ</a:t>
                      </a:r>
                      <a:endParaRPr lang="ro-RO" sz="1600" dirty="0"/>
                    </a:p>
                  </a:txBody>
                  <a:tcPr/>
                </a:tc>
                <a:tc>
                  <a:txBody>
                    <a:bodyPr/>
                    <a:lstStyle/>
                    <a:p>
                      <a:r>
                        <a:rPr lang="en-US" sz="1600" dirty="0"/>
                        <a:t>NATURAL TWIST TURN Start: RF </a:t>
                      </a:r>
                      <a:r>
                        <a:rPr lang="en-US" sz="1600" dirty="0" err="1"/>
                        <a:t>fwd</a:t>
                      </a:r>
                      <a:r>
                        <a:rPr lang="en-US" sz="1600" dirty="0"/>
                        <a:t> (Closed Position) Finish: Feet almost closed, weight on RF, LF placed to side w/o weight (Promenade Position) Timing: SQ&amp;QS NOTE - Couple Position/Quantity of Turn: it may end in Closed Position. The Man will turn 5/8 to R between 5 and 6, to end backing DC against LOD. Follow with Back Corte.</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CHASE Start: LF to side (Promenade Position) Finish: RF to side and slightly </a:t>
                      </a:r>
                      <a:r>
                        <a:rPr lang="en-US" sz="1600" dirty="0" err="1"/>
                        <a:t>fwd</a:t>
                      </a:r>
                      <a:r>
                        <a:rPr lang="en-US" sz="1600" dirty="0"/>
                        <a:t>, LF placed to side w/o weight (Promenade Position) Timing: SQQ QQS NOTE - General: it may start from step 2. It may finish in Closed Position, Lady will turn only 5/8 to R between 3-6 and end square to the Man. NOTE - Timing: alternative timing could be used: SQQQQS&amp;. </a:t>
                      </a:r>
                      <a:endParaRPr lang="ro-RO" sz="1600" dirty="0"/>
                    </a:p>
                  </a:txBody>
                  <a:tcPr/>
                </a:tc>
                <a:tc>
                  <a:txBody>
                    <a:bodyPr/>
                    <a:lstStyle/>
                    <a:p>
                      <a:r>
                        <a:rPr lang="en-US" sz="1600" dirty="0"/>
                        <a:t>CHASE ALTERNATIVE ENDINGS - CHASE, CHASSE Start: LF to side (Promenade Position) Finish: RF to side (Closed Position) Timing: SQQ QQ Q&amp;Q Use one of the following four possible endings after step 8.</a:t>
                      </a:r>
                      <a:endParaRPr lang="ro-RO" sz="1600" dirty="0"/>
                    </a:p>
                  </a:txBody>
                  <a:tcPr/>
                </a:tc>
                <a:extLst>
                  <a:ext uri="{0D108BD9-81ED-4DB2-BD59-A6C34878D82A}">
                    <a16:rowId xmlns:a16="http://schemas.microsoft.com/office/drawing/2014/main" val="1151639525"/>
                  </a:ext>
                </a:extLst>
              </a:tr>
            </a:tbl>
          </a:graphicData>
        </a:graphic>
      </p:graphicFrame>
    </p:spTree>
    <p:extLst>
      <p:ext uri="{BB962C8B-B14F-4D97-AF65-F5344CB8AC3E}">
        <p14:creationId xmlns:p14="http://schemas.microsoft.com/office/powerpoint/2010/main" val="4713178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768DE-1A14-829D-6FFF-CFD3E240AC28}"/>
              </a:ext>
            </a:extLst>
          </p:cNvPr>
          <p:cNvSpPr>
            <a:spLocks noGrp="1"/>
          </p:cNvSpPr>
          <p:nvPr>
            <p:ph type="title"/>
          </p:nvPr>
        </p:nvSpPr>
        <p:spPr/>
        <p:txBody>
          <a:bodyPr/>
          <a:lstStyle/>
          <a:p>
            <a:r>
              <a:rPr lang="en-US" dirty="0" err="1"/>
              <a:t>Vals</a:t>
            </a:r>
            <a:r>
              <a:rPr lang="en-US" dirty="0"/>
              <a:t> lent – </a:t>
            </a:r>
            <a:r>
              <a:rPr lang="en-US" dirty="0" err="1"/>
              <a:t>analiza</a:t>
            </a:r>
            <a:r>
              <a:rPr lang="en-US" dirty="0"/>
              <a:t> </a:t>
            </a:r>
            <a:r>
              <a:rPr lang="en-US" dirty="0" err="1"/>
              <a:t>comparativa</a:t>
            </a:r>
            <a:br>
              <a:rPr lang="en-US" dirty="0"/>
            </a:br>
            <a:r>
              <a:rPr lang="en-US" dirty="0" err="1"/>
              <a:t>debutanti</a:t>
            </a:r>
            <a:endParaRPr lang="ro-RO" dirty="0"/>
          </a:p>
        </p:txBody>
      </p:sp>
      <p:sp>
        <p:nvSpPr>
          <p:cNvPr id="3" name="Text Placeholder 2">
            <a:extLst>
              <a:ext uri="{FF2B5EF4-FFF2-40B4-BE49-F238E27FC236}">
                <a16:creationId xmlns:a16="http://schemas.microsoft.com/office/drawing/2014/main" id="{DA088333-82E9-A2A4-9C65-591EFCB8980B}"/>
              </a:ext>
            </a:extLst>
          </p:cNvPr>
          <p:cNvSpPr>
            <a:spLocks noGrp="1"/>
          </p:cNvSpPr>
          <p:nvPr>
            <p:ph type="body" idx="1"/>
          </p:nvPr>
        </p:nvSpPr>
        <p:spPr/>
        <p:txBody>
          <a:bodyPr/>
          <a:lstStyle/>
          <a:p>
            <a:r>
              <a:rPr lang="en-US" dirty="0" err="1"/>
              <a:t>Vechi</a:t>
            </a:r>
            <a:r>
              <a:rPr lang="en-US" dirty="0"/>
              <a:t>	</a:t>
            </a:r>
            <a:endParaRPr lang="ro-RO" dirty="0"/>
          </a:p>
        </p:txBody>
      </p:sp>
      <p:sp>
        <p:nvSpPr>
          <p:cNvPr id="4" name="Content Placeholder 3">
            <a:extLst>
              <a:ext uri="{FF2B5EF4-FFF2-40B4-BE49-F238E27FC236}">
                <a16:creationId xmlns:a16="http://schemas.microsoft.com/office/drawing/2014/main" id="{86A0D705-5A53-EB5A-0B01-E684D147232D}"/>
              </a:ext>
            </a:extLst>
          </p:cNvPr>
          <p:cNvSpPr>
            <a:spLocks noGrp="1"/>
          </p:cNvSpPr>
          <p:nvPr>
            <p:ph sz="half" idx="2"/>
          </p:nvPr>
        </p:nvSpPr>
        <p:spPr/>
        <p:txBody>
          <a:bodyPr/>
          <a:lstStyle/>
          <a:p>
            <a:r>
              <a:rPr lang="en-US" dirty="0" err="1"/>
              <a:t>Lipsa</a:t>
            </a:r>
            <a:r>
              <a:rPr lang="en-US" dirty="0"/>
              <a:t> syllabus</a:t>
            </a:r>
            <a:endParaRPr lang="ro-RO" dirty="0"/>
          </a:p>
        </p:txBody>
      </p:sp>
      <p:sp>
        <p:nvSpPr>
          <p:cNvPr id="5" name="Text Placeholder 4">
            <a:extLst>
              <a:ext uri="{FF2B5EF4-FFF2-40B4-BE49-F238E27FC236}">
                <a16:creationId xmlns:a16="http://schemas.microsoft.com/office/drawing/2014/main" id="{83C4977E-FB6E-49B9-444C-59F50053BF7B}"/>
              </a:ext>
            </a:extLst>
          </p:cNvPr>
          <p:cNvSpPr>
            <a:spLocks noGrp="1"/>
          </p:cNvSpPr>
          <p:nvPr>
            <p:ph type="body" sz="quarter" idx="3"/>
          </p:nvPr>
        </p:nvSpPr>
        <p:spPr/>
        <p:txBody>
          <a:bodyPr/>
          <a:lstStyle/>
          <a:p>
            <a:r>
              <a:rPr lang="en-US" dirty="0"/>
              <a:t>Nou</a:t>
            </a:r>
            <a:endParaRPr lang="ro-RO" dirty="0"/>
          </a:p>
        </p:txBody>
      </p:sp>
      <p:sp>
        <p:nvSpPr>
          <p:cNvPr id="6" name="Content Placeholder 5">
            <a:extLst>
              <a:ext uri="{FF2B5EF4-FFF2-40B4-BE49-F238E27FC236}">
                <a16:creationId xmlns:a16="http://schemas.microsoft.com/office/drawing/2014/main" id="{1107D3B5-D7C7-BEE3-3122-E4A57E4FAA15}"/>
              </a:ext>
            </a:extLst>
          </p:cNvPr>
          <p:cNvSpPr>
            <a:spLocks noGrp="1"/>
          </p:cNvSpPr>
          <p:nvPr>
            <p:ph sz="quarter" idx="4"/>
          </p:nvPr>
        </p:nvSpPr>
        <p:spPr/>
        <p:txBody>
          <a:bodyPr/>
          <a:lstStyle/>
          <a:p>
            <a:r>
              <a:rPr lang="en-US" dirty="0"/>
              <a:t>CLOSED CHANGE ON RF</a:t>
            </a:r>
          </a:p>
          <a:p>
            <a:r>
              <a:rPr lang="en-US" dirty="0"/>
              <a:t>CLOSED CHANGE ON LF</a:t>
            </a:r>
          </a:p>
          <a:p>
            <a:r>
              <a:rPr lang="en-US" dirty="0"/>
              <a:t>NATURAL TURN </a:t>
            </a:r>
          </a:p>
          <a:p>
            <a:r>
              <a:rPr lang="en-US" dirty="0"/>
              <a:t>REVERSE TURN</a:t>
            </a:r>
            <a:endParaRPr lang="ro-RO" dirty="0"/>
          </a:p>
        </p:txBody>
      </p:sp>
    </p:spTree>
    <p:extLst>
      <p:ext uri="{BB962C8B-B14F-4D97-AF65-F5344CB8AC3E}">
        <p14:creationId xmlns:p14="http://schemas.microsoft.com/office/powerpoint/2010/main" val="21934504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calcmode="lin" valueType="num">
                                      <p:cBhvr additive="base">
                                        <p:cTn id="1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additive="base">
                                        <p:cTn id="2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EE48FD-B856-D704-4847-415473BFC6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9AFD2C-94CC-1237-5ACF-1E767A5B4F02}"/>
              </a:ext>
            </a:extLst>
          </p:cNvPr>
          <p:cNvSpPr>
            <a:spLocks noGrp="1"/>
          </p:cNvSpPr>
          <p:nvPr>
            <p:ph type="title"/>
          </p:nvPr>
        </p:nvSpPr>
        <p:spPr>
          <a:xfrm>
            <a:off x="684212" y="5629836"/>
            <a:ext cx="8534400" cy="875552"/>
          </a:xfrm>
        </p:spPr>
        <p:txBody>
          <a:bodyPr/>
          <a:lstStyle/>
          <a:p>
            <a:r>
              <a:rPr lang="en-US" dirty="0" err="1"/>
              <a:t>Figuri</a:t>
            </a:r>
            <a:r>
              <a:rPr lang="en-US" dirty="0"/>
              <a:t> tango(</a:t>
            </a:r>
            <a:r>
              <a:rPr lang="en-US" dirty="0" err="1"/>
              <a:t>clasa</a:t>
            </a:r>
            <a:r>
              <a:rPr lang="en-US" dirty="0"/>
              <a:t> </a:t>
            </a:r>
            <a:r>
              <a:rPr lang="en-US" dirty="0" err="1"/>
              <a:t>d+c</a:t>
            </a:r>
            <a:r>
              <a:rPr lang="en-US" dirty="0"/>
              <a:t>)</a:t>
            </a:r>
            <a:endParaRPr lang="ro-RO" dirty="0"/>
          </a:p>
        </p:txBody>
      </p:sp>
      <p:graphicFrame>
        <p:nvGraphicFramePr>
          <p:cNvPr id="4" name="Content Placeholder 3">
            <a:extLst>
              <a:ext uri="{FF2B5EF4-FFF2-40B4-BE49-F238E27FC236}">
                <a16:creationId xmlns:a16="http://schemas.microsoft.com/office/drawing/2014/main" id="{BD239760-BB45-F7D3-BBA3-F77405B952F2}"/>
              </a:ext>
            </a:extLst>
          </p:cNvPr>
          <p:cNvGraphicFramePr>
            <a:graphicFrameLocks noGrp="1"/>
          </p:cNvGraphicFramePr>
          <p:nvPr>
            <p:ph idx="1"/>
            <p:extLst>
              <p:ext uri="{D42A27DB-BD31-4B8C-83A1-F6EECF244321}">
                <p14:modId xmlns:p14="http://schemas.microsoft.com/office/powerpoint/2010/main" val="3232228135"/>
              </p:ext>
            </p:extLst>
          </p:nvPr>
        </p:nvGraphicFramePr>
        <p:xfrm>
          <a:off x="684212" y="488577"/>
          <a:ext cx="10898188" cy="393192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CHASE ALTERNATIVE ENDINGS - METHOD 1: WHISK, FWD STEP TO PP Start: LF crosses behind RF (Promenade Position) Finish: RF </a:t>
                      </a:r>
                      <a:r>
                        <a:rPr lang="en-US" sz="1600" dirty="0" err="1"/>
                        <a:t>fwd</a:t>
                      </a:r>
                      <a:r>
                        <a:rPr lang="en-US" sz="1600" dirty="0"/>
                        <a:t> and across in CBMP, LF placed to side w/o weight (Promenade Position) Timing: SQQ NOTE - Timing: alternative timing could be used: QQS. </a:t>
                      </a:r>
                      <a:endParaRPr lang="ro-RO" sz="1600" dirty="0"/>
                    </a:p>
                  </a:txBody>
                  <a:tcPr/>
                </a:tc>
                <a:tc>
                  <a:txBody>
                    <a:bodyPr/>
                    <a:lstStyle/>
                    <a:p>
                      <a:r>
                        <a:rPr lang="en-US" sz="1600" dirty="0"/>
                        <a:t>CHASE ALTERNATIVE ENDINGS - METHOD 2: WHISK,PROMENADE </a:t>
                      </a:r>
                      <a:r>
                        <a:rPr lang="en-US" sz="1600" dirty="0" err="1"/>
                        <a:t>LINKStart</a:t>
                      </a:r>
                      <a:r>
                        <a:rPr lang="en-US" sz="1600" dirty="0"/>
                        <a:t>: LF crosses behind RF (Promenade Position)Finish: RF </a:t>
                      </a:r>
                      <a:r>
                        <a:rPr lang="en-US" sz="1600" dirty="0" err="1"/>
                        <a:t>fwd</a:t>
                      </a:r>
                      <a:r>
                        <a:rPr lang="en-US" sz="1600" dirty="0"/>
                        <a:t> and across in CBMP, LF placed to side w/o weight (Closed Position)</a:t>
                      </a:r>
                    </a:p>
                    <a:p>
                      <a:r>
                        <a:rPr lang="en-US" sz="1600" dirty="0"/>
                        <a:t>Timing: SQQ NOTE - Timing: alternative timing could be used: QQS.</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CHASE ALTERNATIVE ENDINGS - METHOD 3: WHISK, CLOSE STEP TO PP Start: LF crosses behind RF (Promenade Position) Finish: RF closes to LF slightly </a:t>
                      </a:r>
                      <a:r>
                        <a:rPr lang="en-US" sz="1600" dirty="0" err="1"/>
                        <a:t>bwd</a:t>
                      </a:r>
                      <a:r>
                        <a:rPr lang="en-US" sz="1600" dirty="0"/>
                        <a:t>, LF placed to side w/o weight (Promenade Position) Timing: SQQ NOTE - Timing: alternative timing could be used: S&amp;S. </a:t>
                      </a:r>
                      <a:endParaRPr lang="ro-RO" sz="1600" dirty="0"/>
                    </a:p>
                  </a:txBody>
                  <a:tcPr/>
                </a:tc>
                <a:tc>
                  <a:txBody>
                    <a:bodyPr/>
                    <a:lstStyle/>
                    <a:p>
                      <a:r>
                        <a:rPr lang="en-US" sz="1600" dirty="0"/>
                        <a:t>CHASE ALTERNATIVE ENDINGS - METHOD 4: PROGRESSIVE LINK Start: LF </a:t>
                      </a:r>
                      <a:r>
                        <a:rPr lang="en-US" sz="1600" dirty="0" err="1"/>
                        <a:t>fwd</a:t>
                      </a:r>
                      <a:r>
                        <a:rPr lang="en-US" sz="1600" dirty="0"/>
                        <a:t> in CBMP (Closed Position) Finish: RF to side and slightly </a:t>
                      </a:r>
                      <a:r>
                        <a:rPr lang="en-US" sz="1600" dirty="0" err="1"/>
                        <a:t>bwd</a:t>
                      </a:r>
                      <a:r>
                        <a:rPr lang="en-US" sz="1600" dirty="0"/>
                        <a:t> (Promenade Position) Timing: QQ </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REVERSE PIVOT Start: RF </a:t>
                      </a:r>
                      <a:r>
                        <a:rPr lang="en-US" sz="1600" dirty="0" err="1"/>
                        <a:t>Diag</a:t>
                      </a:r>
                      <a:r>
                        <a:rPr lang="en-US" sz="1600" dirty="0"/>
                        <a:t> </a:t>
                      </a:r>
                      <a:r>
                        <a:rPr lang="en-US" sz="1600" dirty="0" err="1"/>
                        <a:t>bwd</a:t>
                      </a:r>
                      <a:r>
                        <a:rPr lang="en-US" sz="1600" dirty="0"/>
                        <a:t> (Closed Position) Finish: RF diag. </a:t>
                      </a:r>
                      <a:r>
                        <a:rPr lang="en-US" sz="1600" dirty="0" err="1"/>
                        <a:t>bwd</a:t>
                      </a:r>
                      <a:r>
                        <a:rPr lang="en-US" sz="1600" dirty="0"/>
                        <a:t> (Closed Position) Timing: &amp; NOTE - Timing: alternative timing of S or Q may be used </a:t>
                      </a:r>
                      <a:endParaRPr lang="ro-RO" sz="1600" dirty="0"/>
                    </a:p>
                  </a:txBody>
                  <a:tcPr/>
                </a:tc>
                <a:tc>
                  <a:txBody>
                    <a:bodyPr/>
                    <a:lstStyle/>
                    <a:p>
                      <a:r>
                        <a:rPr lang="en-US" sz="1600" dirty="0"/>
                        <a:t>IN - OUT When in Promenade Position the Man closes and opens his hips, Lady responds with the same action and the turn of the head Timing: &amp;S</a:t>
                      </a:r>
                      <a:endParaRPr lang="ro-RO" sz="1600" dirty="0"/>
                    </a:p>
                  </a:txBody>
                  <a:tcPr/>
                </a:tc>
                <a:extLst>
                  <a:ext uri="{0D108BD9-81ED-4DB2-BD59-A6C34878D82A}">
                    <a16:rowId xmlns:a16="http://schemas.microsoft.com/office/drawing/2014/main" val="1151639525"/>
                  </a:ext>
                </a:extLst>
              </a:tr>
            </a:tbl>
          </a:graphicData>
        </a:graphic>
      </p:graphicFrame>
    </p:spTree>
    <p:extLst>
      <p:ext uri="{BB962C8B-B14F-4D97-AF65-F5344CB8AC3E}">
        <p14:creationId xmlns:p14="http://schemas.microsoft.com/office/powerpoint/2010/main" val="11079495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4C7994-1F5F-8BD7-0B7D-4E08858D26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9786B-15EE-8D22-ADBC-585E827A0213}"/>
              </a:ext>
            </a:extLst>
          </p:cNvPr>
          <p:cNvSpPr>
            <a:spLocks noGrp="1"/>
          </p:cNvSpPr>
          <p:nvPr>
            <p:ph type="title"/>
          </p:nvPr>
        </p:nvSpPr>
        <p:spPr/>
        <p:txBody>
          <a:bodyPr>
            <a:normAutofit/>
          </a:bodyPr>
          <a:lstStyle/>
          <a:p>
            <a:r>
              <a:rPr lang="en-US" sz="2400" dirty="0" err="1"/>
              <a:t>Exemple</a:t>
            </a:r>
            <a:r>
              <a:rPr lang="en-US" sz="2400" dirty="0"/>
              <a:t> </a:t>
            </a:r>
            <a:r>
              <a:rPr lang="en-US" sz="2400" dirty="0" err="1"/>
              <a:t>Figuri</a:t>
            </a:r>
            <a:r>
              <a:rPr lang="en-US" sz="2400" dirty="0"/>
              <a:t> eliminate din </a:t>
            </a:r>
            <a:r>
              <a:rPr lang="en-US" sz="2400" dirty="0" err="1"/>
              <a:t>vechiul</a:t>
            </a:r>
            <a:r>
              <a:rPr lang="en-US" sz="2400" dirty="0"/>
              <a:t> </a:t>
            </a:r>
            <a:r>
              <a:rPr lang="en-US" sz="2400" dirty="0" err="1"/>
              <a:t>regulament</a:t>
            </a:r>
            <a:r>
              <a:rPr lang="en-US" sz="2400" dirty="0"/>
              <a:t> – tango</a:t>
            </a:r>
            <a:endParaRPr lang="ro-RO" sz="2400" dirty="0"/>
          </a:p>
        </p:txBody>
      </p:sp>
      <p:sp>
        <p:nvSpPr>
          <p:cNvPr id="3" name="Content Placeholder 2">
            <a:extLst>
              <a:ext uri="{FF2B5EF4-FFF2-40B4-BE49-F238E27FC236}">
                <a16:creationId xmlns:a16="http://schemas.microsoft.com/office/drawing/2014/main" id="{2E235902-69C3-D5C9-C36B-0FF56FFAF00D}"/>
              </a:ext>
            </a:extLst>
          </p:cNvPr>
          <p:cNvSpPr>
            <a:spLocks noGrp="1"/>
          </p:cNvSpPr>
          <p:nvPr>
            <p:ph idx="1"/>
          </p:nvPr>
        </p:nvSpPr>
        <p:spPr/>
        <p:txBody>
          <a:bodyPr/>
          <a:lstStyle/>
          <a:p>
            <a:r>
              <a:rPr lang="en-US" sz="1800" dirty="0">
                <a:solidFill>
                  <a:srgbClr val="FF0000"/>
                </a:solidFill>
                <a:latin typeface="Times New Roman" panose="02020603050405020304" pitchFamily="18" charset="0"/>
              </a:rPr>
              <a:t>Natural Twist Turn and Back Corte</a:t>
            </a:r>
          </a:p>
          <a:p>
            <a:r>
              <a:rPr lang="ro-RO" sz="1800" dirty="0">
                <a:solidFill>
                  <a:srgbClr val="000000"/>
                </a:solidFill>
                <a:latin typeface="Times New Roman" panose="02020603050405020304" pitchFamily="18" charset="0"/>
              </a:rPr>
              <a:t>Side Cross</a:t>
            </a:r>
            <a:endParaRPr lang="en-US" sz="1800" dirty="0">
              <a:solidFill>
                <a:srgbClr val="000000"/>
              </a:solidFill>
              <a:latin typeface="Times New Roman" panose="02020603050405020304" pitchFamily="18" charset="0"/>
            </a:endParaRPr>
          </a:p>
          <a:p>
            <a:r>
              <a:rPr lang="en-US" sz="1800" dirty="0">
                <a:solidFill>
                  <a:srgbClr val="FF0000"/>
                </a:solidFill>
                <a:latin typeface="Times New Roman" panose="02020603050405020304" pitchFamily="18" charset="0"/>
              </a:rPr>
              <a:t>Passing Reverse Turn</a:t>
            </a:r>
            <a:r>
              <a:rPr lang="ro-RO" sz="1800" b="0" i="0" u="none" strike="noStrike" baseline="0" dirty="0">
                <a:solidFill>
                  <a:srgbClr val="FF0000"/>
                </a:solidFill>
                <a:latin typeface="Times New Roman" panose="02020603050405020304" pitchFamily="18" charset="0"/>
              </a:rPr>
              <a:t>	</a:t>
            </a:r>
            <a:endParaRPr lang="en-US" sz="1800" b="0" i="0" u="none" strike="noStrike" baseline="0" dirty="0">
              <a:solidFill>
                <a:srgbClr val="FF0000"/>
              </a:solidFill>
              <a:latin typeface="Times New Roman" panose="02020603050405020304" pitchFamily="18" charset="0"/>
            </a:endParaRPr>
          </a:p>
          <a:p>
            <a:r>
              <a:rPr lang="ro-RO" sz="1800" dirty="0">
                <a:solidFill>
                  <a:srgbClr val="000000"/>
                </a:solidFill>
                <a:latin typeface="Times New Roman" panose="02020603050405020304" pitchFamily="18" charset="0"/>
              </a:rPr>
              <a:t>Contra Check</a:t>
            </a:r>
            <a:endParaRPr lang="en-US" sz="1800" dirty="0">
              <a:solidFill>
                <a:srgbClr val="000000"/>
              </a:solidFill>
              <a:latin typeface="Times New Roman" panose="02020603050405020304" pitchFamily="18" charset="0"/>
            </a:endParaRPr>
          </a:p>
          <a:p>
            <a:r>
              <a:rPr lang="ro-RO" sz="1800" dirty="0">
                <a:solidFill>
                  <a:srgbClr val="000000"/>
                </a:solidFill>
                <a:latin typeface="Times New Roman" panose="02020603050405020304" pitchFamily="18" charset="0"/>
              </a:rPr>
              <a:t>Oversway</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toate</a:t>
            </a:r>
            <a:r>
              <a:rPr lang="en-US" sz="1800" dirty="0">
                <a:solidFill>
                  <a:srgbClr val="000000"/>
                </a:solidFill>
                <a:latin typeface="Times New Roman" panose="02020603050405020304" pitchFamily="18" charset="0"/>
              </a:rPr>
              <a:t> </a:t>
            </a:r>
            <a:r>
              <a:rPr lang="en-US" sz="1800" dirty="0" err="1">
                <a:solidFill>
                  <a:srgbClr val="000000"/>
                </a:solidFill>
                <a:latin typeface="Times New Roman" panose="02020603050405020304" pitchFamily="18" charset="0"/>
              </a:rPr>
              <a:t>tipurile</a:t>
            </a:r>
            <a:r>
              <a:rPr lang="en-US" sz="1800" dirty="0">
                <a:solidFill>
                  <a:srgbClr val="000000"/>
                </a:solidFill>
                <a:latin typeface="Times New Roman" panose="02020603050405020304" pitchFamily="18" charset="0"/>
              </a:rPr>
              <a:t>)</a:t>
            </a:r>
          </a:p>
          <a:p>
            <a:r>
              <a:rPr lang="ro-RO" sz="1800" dirty="0">
                <a:solidFill>
                  <a:srgbClr val="000000"/>
                </a:solidFill>
                <a:latin typeface="Times New Roman" panose="02020603050405020304" pitchFamily="18" charset="0"/>
              </a:rPr>
              <a:t>Skating Lock</a:t>
            </a:r>
            <a:endParaRPr lang="en-US" sz="1800" dirty="0">
              <a:solidFill>
                <a:srgbClr val="000000"/>
              </a:solidFill>
              <a:latin typeface="Times New Roman" panose="02020603050405020304" pitchFamily="18" charset="0"/>
            </a:endParaRPr>
          </a:p>
          <a:p>
            <a:r>
              <a:rPr lang="sv-SE" sz="1800" dirty="0">
                <a:solidFill>
                  <a:srgbClr val="FF0000"/>
                </a:solidFill>
                <a:latin typeface="Times New Roman" panose="02020603050405020304" pitchFamily="18" charset="0"/>
              </a:rPr>
              <a:t>Whisk urmat de Promenade Link</a:t>
            </a:r>
            <a:endParaRPr lang="ro-RO" sz="1800" b="0" i="0" u="none" strike="noStrike" baseline="0" dirty="0">
              <a:solidFill>
                <a:srgbClr val="FF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ro-RO" sz="1800" b="0" i="0" u="none" strike="noStrike" baseline="0" dirty="0">
              <a:solidFill>
                <a:srgbClr val="000000"/>
              </a:solidFill>
              <a:latin typeface="Times New Roman" panose="02020603050405020304" pitchFamily="18" charset="0"/>
            </a:endParaRPr>
          </a:p>
          <a:p>
            <a:endParaRPr lang="ro-RO" dirty="0"/>
          </a:p>
        </p:txBody>
      </p:sp>
    </p:spTree>
    <p:extLst>
      <p:ext uri="{BB962C8B-B14F-4D97-AF65-F5344CB8AC3E}">
        <p14:creationId xmlns:p14="http://schemas.microsoft.com/office/powerpoint/2010/main" val="2501528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E7AAB8-1DC1-5637-E6E5-A66DF8667C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A508DE-48FE-0C5A-1D29-827A1443C4AB}"/>
              </a:ext>
            </a:extLst>
          </p:cNvPr>
          <p:cNvSpPr>
            <a:spLocks noGrp="1"/>
          </p:cNvSpPr>
          <p:nvPr>
            <p:ph type="ctrTitle"/>
          </p:nvPr>
        </p:nvSpPr>
        <p:spPr/>
        <p:txBody>
          <a:bodyPr/>
          <a:lstStyle/>
          <a:p>
            <a:r>
              <a:rPr lang="en-US" dirty="0" err="1"/>
              <a:t>slowfox</a:t>
            </a:r>
            <a:endParaRPr lang="ro-RO" dirty="0"/>
          </a:p>
        </p:txBody>
      </p:sp>
      <p:sp>
        <p:nvSpPr>
          <p:cNvPr id="3" name="Subtitle 2">
            <a:extLst>
              <a:ext uri="{FF2B5EF4-FFF2-40B4-BE49-F238E27FC236}">
                <a16:creationId xmlns:a16="http://schemas.microsoft.com/office/drawing/2014/main" id="{91746D87-9F13-35E7-CAF5-0697CF9F93BA}"/>
              </a:ext>
            </a:extLst>
          </p:cNvPr>
          <p:cNvSpPr>
            <a:spLocks noGrp="1"/>
          </p:cNvSpPr>
          <p:nvPr>
            <p:ph type="subTitle" idx="1"/>
          </p:nvPr>
        </p:nvSpPr>
        <p:spPr/>
        <p:txBody>
          <a:bodyPr/>
          <a:lstStyle/>
          <a:p>
            <a:r>
              <a:rPr lang="en-US" dirty="0"/>
              <a:t>Syllabus 2025</a:t>
            </a:r>
            <a:endParaRPr lang="ro-RO" dirty="0"/>
          </a:p>
        </p:txBody>
      </p:sp>
    </p:spTree>
    <p:extLst>
      <p:ext uri="{BB962C8B-B14F-4D97-AF65-F5344CB8AC3E}">
        <p14:creationId xmlns:p14="http://schemas.microsoft.com/office/powerpoint/2010/main" val="16001938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A9E07-D8AB-53ED-7D54-98709C320A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A57A4B-F156-8E80-8166-302A296167E8}"/>
              </a:ext>
            </a:extLst>
          </p:cNvPr>
          <p:cNvSpPr>
            <a:spLocks noGrp="1"/>
          </p:cNvSpPr>
          <p:nvPr>
            <p:ph type="title"/>
          </p:nvPr>
        </p:nvSpPr>
        <p:spPr>
          <a:xfrm>
            <a:off x="684212" y="5629836"/>
            <a:ext cx="8534400" cy="875552"/>
          </a:xfrm>
        </p:spPr>
        <p:txBody>
          <a:bodyPr/>
          <a:lstStyle/>
          <a:p>
            <a:r>
              <a:rPr lang="en-US" dirty="0" err="1"/>
              <a:t>Figuri</a:t>
            </a:r>
            <a:r>
              <a:rPr lang="en-US" dirty="0"/>
              <a:t> </a:t>
            </a:r>
            <a:r>
              <a:rPr lang="en-US" dirty="0" err="1"/>
              <a:t>slowfox</a:t>
            </a:r>
            <a:r>
              <a:rPr lang="en-US" dirty="0"/>
              <a:t>(</a:t>
            </a:r>
            <a:r>
              <a:rPr lang="en-US" dirty="0" err="1"/>
              <a:t>clasa</a:t>
            </a:r>
            <a:r>
              <a:rPr lang="en-US" dirty="0"/>
              <a:t> c)</a:t>
            </a:r>
            <a:endParaRPr lang="ro-RO" dirty="0"/>
          </a:p>
        </p:txBody>
      </p:sp>
      <p:graphicFrame>
        <p:nvGraphicFramePr>
          <p:cNvPr id="4" name="Content Placeholder 3">
            <a:extLst>
              <a:ext uri="{FF2B5EF4-FFF2-40B4-BE49-F238E27FC236}">
                <a16:creationId xmlns:a16="http://schemas.microsoft.com/office/drawing/2014/main" id="{031264C0-7F8D-08E4-64BB-0829F3F031F5}"/>
              </a:ext>
            </a:extLst>
          </p:cNvPr>
          <p:cNvGraphicFramePr>
            <a:graphicFrameLocks noGrp="1"/>
          </p:cNvGraphicFramePr>
          <p:nvPr>
            <p:ph idx="1"/>
            <p:extLst>
              <p:ext uri="{D42A27DB-BD31-4B8C-83A1-F6EECF244321}">
                <p14:modId xmlns:p14="http://schemas.microsoft.com/office/powerpoint/2010/main" val="2518854292"/>
              </p:ext>
            </p:extLst>
          </p:nvPr>
        </p:nvGraphicFramePr>
        <p:xfrm>
          <a:off x="684212" y="685800"/>
          <a:ext cx="10898188" cy="426720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FEATHER STEP Start: RF </a:t>
                      </a:r>
                      <a:r>
                        <a:rPr lang="en-US" sz="1600" dirty="0" err="1"/>
                        <a:t>fwd</a:t>
                      </a:r>
                      <a:r>
                        <a:rPr lang="en-US" sz="1600" dirty="0"/>
                        <a:t> (Closed Position) Finish: RF </a:t>
                      </a:r>
                      <a:r>
                        <a:rPr lang="en-US" sz="1600" dirty="0" err="1"/>
                        <a:t>fwd</a:t>
                      </a:r>
                      <a:r>
                        <a:rPr lang="en-US" sz="1600" dirty="0"/>
                        <a:t> in CBMP (Outside Partner Position) Timing: SQQ NOTE - Foot Placement/Couple position: Step 1 may be taken </a:t>
                      </a:r>
                      <a:r>
                        <a:rPr lang="en-US" sz="1600" dirty="0" err="1"/>
                        <a:t>fwd</a:t>
                      </a:r>
                      <a:r>
                        <a:rPr lang="en-US" sz="1600" dirty="0"/>
                        <a:t> in CBMP in Outside Partner Position</a:t>
                      </a:r>
                      <a:endParaRPr lang="ro-RO" sz="1600" dirty="0"/>
                    </a:p>
                  </a:txBody>
                  <a:tcPr/>
                </a:tc>
                <a:tc>
                  <a:txBody>
                    <a:bodyPr/>
                    <a:lstStyle/>
                    <a:p>
                      <a:r>
                        <a:rPr lang="en-US" sz="1600" dirty="0"/>
                        <a:t>THREE STEP Start: LF </a:t>
                      </a:r>
                      <a:r>
                        <a:rPr lang="en-US" sz="1600" dirty="0" err="1"/>
                        <a:t>fwd</a:t>
                      </a:r>
                      <a:r>
                        <a:rPr lang="en-US" sz="1600" dirty="0"/>
                        <a:t> (Closed Position) Finish: LF </a:t>
                      </a:r>
                      <a:r>
                        <a:rPr lang="en-US" sz="1600" dirty="0" err="1"/>
                        <a:t>fwd</a:t>
                      </a:r>
                      <a:r>
                        <a:rPr lang="en-US" sz="1600" dirty="0"/>
                        <a:t> (Closed Position) Timing: SQQ </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FEATHER FINISH Start: RF </a:t>
                      </a:r>
                      <a:r>
                        <a:rPr lang="en-US" sz="1600" dirty="0" err="1"/>
                        <a:t>bwd</a:t>
                      </a:r>
                      <a:r>
                        <a:rPr lang="en-US" sz="1600" dirty="0"/>
                        <a:t> and slightly to side (Closed Position) Finish: RF </a:t>
                      </a:r>
                      <a:r>
                        <a:rPr lang="en-US" sz="1600" dirty="0" err="1"/>
                        <a:t>fwd</a:t>
                      </a:r>
                      <a:r>
                        <a:rPr lang="en-US" sz="1600" dirty="0"/>
                        <a:t> in CBMP (Outside Partner Position) Timing: SQQ</a:t>
                      </a:r>
                      <a:endParaRPr lang="ro-RO" sz="1600" dirty="0"/>
                    </a:p>
                  </a:txBody>
                  <a:tcPr/>
                </a:tc>
                <a:tc>
                  <a:txBody>
                    <a:bodyPr/>
                    <a:lstStyle/>
                    <a:p>
                      <a:r>
                        <a:rPr lang="en-US" sz="1600" dirty="0"/>
                        <a:t>FEATHER ENDING Start: RF </a:t>
                      </a:r>
                      <a:r>
                        <a:rPr lang="en-US" sz="1600" dirty="0" err="1"/>
                        <a:t>fwd</a:t>
                      </a:r>
                      <a:r>
                        <a:rPr lang="en-US" sz="1600" dirty="0"/>
                        <a:t> in CBMP (Promenade Position) Finish: RF </a:t>
                      </a:r>
                      <a:r>
                        <a:rPr lang="en-US" sz="1600" dirty="0" err="1"/>
                        <a:t>fwd</a:t>
                      </a:r>
                      <a:r>
                        <a:rPr lang="en-US" sz="1600" dirty="0"/>
                        <a:t> in CBMP (Outside Partner Position) Timing: SQQ</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HOVER FEATHER Start: LF </a:t>
                      </a:r>
                      <a:r>
                        <a:rPr lang="en-US" sz="1600" dirty="0" err="1"/>
                        <a:t>diag</a:t>
                      </a:r>
                      <a:r>
                        <a:rPr lang="en-US" sz="1600" dirty="0"/>
                        <a:t> </a:t>
                      </a:r>
                      <a:r>
                        <a:rPr lang="en-US" sz="1600" dirty="0" err="1"/>
                        <a:t>fwd</a:t>
                      </a:r>
                      <a:r>
                        <a:rPr lang="en-US" sz="1600" dirty="0"/>
                        <a:t> L side leading (Closed Position) Finish: RF </a:t>
                      </a:r>
                      <a:r>
                        <a:rPr lang="en-US" sz="1600" dirty="0" err="1"/>
                        <a:t>fwd</a:t>
                      </a:r>
                      <a:r>
                        <a:rPr lang="en-US" sz="1600" dirty="0"/>
                        <a:t> in CBMP (Outside Partner Position) Timing: QQ </a:t>
                      </a:r>
                      <a:endParaRPr lang="ro-RO" sz="1600" dirty="0"/>
                    </a:p>
                  </a:txBody>
                  <a:tcPr/>
                </a:tc>
                <a:tc>
                  <a:txBody>
                    <a:bodyPr/>
                    <a:lstStyle/>
                    <a:p>
                      <a:r>
                        <a:rPr lang="en-US" sz="1600" dirty="0"/>
                        <a:t>NATURAL TURN Start: RF </a:t>
                      </a:r>
                      <a:r>
                        <a:rPr lang="en-US" sz="1600" dirty="0" err="1"/>
                        <a:t>fwd</a:t>
                      </a:r>
                      <a:r>
                        <a:rPr lang="en-US" sz="1600" dirty="0"/>
                        <a:t> and slightly to side (Closed Position) Finish: RF </a:t>
                      </a:r>
                      <a:r>
                        <a:rPr lang="en-US" sz="1600" dirty="0" err="1"/>
                        <a:t>bwd</a:t>
                      </a:r>
                      <a:r>
                        <a:rPr lang="en-US" sz="1600" dirty="0"/>
                        <a:t> (Closed Position) Timing: SQQ NOTE - Foot Placement/Couple position: Step 1 may be danced in CBMP in Outside Partner Position</a:t>
                      </a:r>
                      <a:endParaRPr lang="ro-RO" sz="1600" dirty="0"/>
                    </a:p>
                  </a:txBody>
                  <a:tcPr/>
                </a:tc>
                <a:extLst>
                  <a:ext uri="{0D108BD9-81ED-4DB2-BD59-A6C34878D82A}">
                    <a16:rowId xmlns:a16="http://schemas.microsoft.com/office/drawing/2014/main" val="1151639525"/>
                  </a:ext>
                </a:extLst>
              </a:tr>
              <a:tr h="370840">
                <a:tc>
                  <a:txBody>
                    <a:bodyPr/>
                    <a:lstStyle/>
                    <a:p>
                      <a:r>
                        <a:rPr lang="en-US" sz="1600" dirty="0"/>
                        <a:t>REVERSE TURN Start: LF </a:t>
                      </a:r>
                      <a:r>
                        <a:rPr lang="en-US" sz="1600" dirty="0" err="1"/>
                        <a:t>fwd</a:t>
                      </a:r>
                      <a:r>
                        <a:rPr lang="en-US" sz="1600" dirty="0"/>
                        <a:t> and slightly to side (Closed Position) Finish: LF </a:t>
                      </a:r>
                      <a:r>
                        <a:rPr lang="en-US" sz="1600" dirty="0" err="1"/>
                        <a:t>bwd</a:t>
                      </a:r>
                      <a:r>
                        <a:rPr lang="en-US" sz="1600" dirty="0"/>
                        <a:t> (Closed Position) Timing: SQQ </a:t>
                      </a:r>
                      <a:endParaRPr lang="ro-RO" sz="1600" dirty="0"/>
                    </a:p>
                  </a:txBody>
                  <a:tcPr/>
                </a:tc>
                <a:tc>
                  <a:txBody>
                    <a:bodyPr/>
                    <a:lstStyle/>
                    <a:p>
                      <a:r>
                        <a:rPr lang="en-US" sz="1600" dirty="0"/>
                        <a:t>BASIC WEAVE Start: LF </a:t>
                      </a:r>
                      <a:r>
                        <a:rPr lang="en-US" sz="1600" dirty="0" err="1"/>
                        <a:t>fwd</a:t>
                      </a:r>
                      <a:r>
                        <a:rPr lang="en-US" sz="1600" dirty="0"/>
                        <a:t> (Closed Position) Finish: RF </a:t>
                      </a:r>
                      <a:r>
                        <a:rPr lang="en-US" sz="1600" dirty="0" err="1"/>
                        <a:t>fwd</a:t>
                      </a:r>
                      <a:r>
                        <a:rPr lang="en-US" sz="1600" dirty="0"/>
                        <a:t> in CBMP (Outside Partner Position) Timing: QQQQQQ NOTE - General: Steps 2-3 may be repeated (Extended Basic Weave)</a:t>
                      </a:r>
                      <a:endParaRPr lang="ro-RO" sz="1600" dirty="0"/>
                    </a:p>
                  </a:txBody>
                  <a:tcPr/>
                </a:tc>
                <a:extLst>
                  <a:ext uri="{0D108BD9-81ED-4DB2-BD59-A6C34878D82A}">
                    <a16:rowId xmlns:a16="http://schemas.microsoft.com/office/drawing/2014/main" val="901976041"/>
                  </a:ext>
                </a:extLst>
              </a:tr>
            </a:tbl>
          </a:graphicData>
        </a:graphic>
      </p:graphicFrame>
    </p:spTree>
    <p:extLst>
      <p:ext uri="{BB962C8B-B14F-4D97-AF65-F5344CB8AC3E}">
        <p14:creationId xmlns:p14="http://schemas.microsoft.com/office/powerpoint/2010/main" val="7426557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019BD-AF47-E4C1-E262-D218F05B51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4BA54F-22AD-2063-8AFA-9398B7E36D36}"/>
              </a:ext>
            </a:extLst>
          </p:cNvPr>
          <p:cNvSpPr>
            <a:spLocks noGrp="1"/>
          </p:cNvSpPr>
          <p:nvPr>
            <p:ph type="title"/>
          </p:nvPr>
        </p:nvSpPr>
        <p:spPr>
          <a:xfrm>
            <a:off x="684212" y="5629836"/>
            <a:ext cx="8534400" cy="875552"/>
          </a:xfrm>
        </p:spPr>
        <p:txBody>
          <a:bodyPr/>
          <a:lstStyle/>
          <a:p>
            <a:r>
              <a:rPr lang="en-US" dirty="0" err="1"/>
              <a:t>Figuri</a:t>
            </a:r>
            <a:r>
              <a:rPr lang="en-US" dirty="0"/>
              <a:t> </a:t>
            </a:r>
            <a:r>
              <a:rPr lang="en-US" dirty="0" err="1"/>
              <a:t>slowfox</a:t>
            </a:r>
            <a:r>
              <a:rPr lang="en-US" dirty="0"/>
              <a:t>(</a:t>
            </a:r>
            <a:r>
              <a:rPr lang="en-US" dirty="0" err="1"/>
              <a:t>clasa</a:t>
            </a:r>
            <a:r>
              <a:rPr lang="en-US" dirty="0"/>
              <a:t> c)</a:t>
            </a:r>
            <a:endParaRPr lang="ro-RO" dirty="0"/>
          </a:p>
        </p:txBody>
      </p:sp>
      <p:graphicFrame>
        <p:nvGraphicFramePr>
          <p:cNvPr id="4" name="Content Placeholder 3">
            <a:extLst>
              <a:ext uri="{FF2B5EF4-FFF2-40B4-BE49-F238E27FC236}">
                <a16:creationId xmlns:a16="http://schemas.microsoft.com/office/drawing/2014/main" id="{4487CB1C-67CA-45BC-3700-AB06049DDC17}"/>
              </a:ext>
            </a:extLst>
          </p:cNvPr>
          <p:cNvGraphicFramePr>
            <a:graphicFrameLocks noGrp="1"/>
          </p:cNvGraphicFramePr>
          <p:nvPr>
            <p:ph idx="1"/>
            <p:extLst>
              <p:ext uri="{D42A27DB-BD31-4B8C-83A1-F6EECF244321}">
                <p14:modId xmlns:p14="http://schemas.microsoft.com/office/powerpoint/2010/main" val="3814532327"/>
              </p:ext>
            </p:extLst>
          </p:nvPr>
        </p:nvGraphicFramePr>
        <p:xfrm>
          <a:off x="684212" y="685800"/>
          <a:ext cx="10898188" cy="441960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NATURAL WEAVE Start: RF </a:t>
                      </a:r>
                      <a:r>
                        <a:rPr lang="en-US" sz="1600" dirty="0" err="1"/>
                        <a:t>fwd</a:t>
                      </a:r>
                      <a:r>
                        <a:rPr lang="en-US" sz="1600" dirty="0"/>
                        <a:t> and slightly to side (Closed Position) Finish: RF </a:t>
                      </a:r>
                      <a:r>
                        <a:rPr lang="en-US" sz="1600" dirty="0" err="1"/>
                        <a:t>fwd</a:t>
                      </a:r>
                      <a:r>
                        <a:rPr lang="en-US" sz="1600" dirty="0"/>
                        <a:t> in CBMP (Outside Partner Position) Timing: SQQ QQQQ NOTE - General: Steps 3-4 may be repeated (Extended Natural Weave). NOTE - Foot Placement/Couple position: It may start from Prom Pos. Step 1 may be danced in CBMP in Outside Partner Position.</a:t>
                      </a:r>
                      <a:endParaRPr lang="ro-RO" sz="1600" dirty="0"/>
                    </a:p>
                  </a:txBody>
                  <a:tcPr/>
                </a:tc>
                <a:tc>
                  <a:txBody>
                    <a:bodyPr/>
                    <a:lstStyle/>
                    <a:p>
                      <a:r>
                        <a:rPr lang="en-US" sz="1600" dirty="0"/>
                        <a:t>CHANGE OF DIRECTION Start: LF </a:t>
                      </a:r>
                      <a:r>
                        <a:rPr lang="en-US" sz="1600" dirty="0" err="1"/>
                        <a:t>fwd</a:t>
                      </a:r>
                      <a:r>
                        <a:rPr lang="en-US" sz="1600" dirty="0"/>
                        <a:t> and slightly to side (Closed Position) Finish: LF </a:t>
                      </a:r>
                      <a:r>
                        <a:rPr lang="en-US" sz="1600" dirty="0" err="1"/>
                        <a:t>fwd</a:t>
                      </a:r>
                      <a:r>
                        <a:rPr lang="en-US" sz="1600" dirty="0"/>
                        <a:t> (Closed Position) Timing: SSSS NOTE - Quantity of turn: It may turn ½ to L when danced into a corner.</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HEEL PULL FINISH Start: LF </a:t>
                      </a:r>
                      <a:r>
                        <a:rPr lang="en-US" sz="1600" dirty="0" err="1"/>
                        <a:t>bwd</a:t>
                      </a:r>
                      <a:r>
                        <a:rPr lang="en-US" sz="1600" dirty="0"/>
                        <a:t> (Closed Position) Finish: LF </a:t>
                      </a:r>
                      <a:r>
                        <a:rPr lang="en-US" sz="1600" dirty="0" err="1"/>
                        <a:t>fwd</a:t>
                      </a:r>
                      <a:r>
                        <a:rPr lang="en-US" sz="1600" dirty="0"/>
                        <a:t> (Closed Position) Timing: QSQ NOTE - General: Steps 1-2 only may be used (Timing QQS-Hesitation). NOTE - Timing: Alternative timing SSS or QQS may be used.</a:t>
                      </a:r>
                      <a:endParaRPr lang="ro-RO" sz="1600" dirty="0"/>
                    </a:p>
                  </a:txBody>
                  <a:tcPr/>
                </a:tc>
                <a:tc>
                  <a:txBody>
                    <a:bodyPr/>
                    <a:lstStyle/>
                    <a:p>
                      <a:r>
                        <a:rPr lang="en-US" sz="1600" dirty="0"/>
                        <a:t>WHISK Start: LF </a:t>
                      </a:r>
                      <a:r>
                        <a:rPr lang="en-US" sz="1600" dirty="0" err="1"/>
                        <a:t>fwd</a:t>
                      </a:r>
                      <a:r>
                        <a:rPr lang="en-US" sz="1600" dirty="0"/>
                        <a:t> (Closed Position) Finish: LF crossed behind RF (Promenade Position) Timing: SQQ NOTE - Quantity of turn: It may turn up to ¼ to L.</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BACK WHISK Start: LF </a:t>
                      </a:r>
                      <a:r>
                        <a:rPr lang="en-US" sz="1600" dirty="0" err="1"/>
                        <a:t>bwd</a:t>
                      </a:r>
                      <a:r>
                        <a:rPr lang="en-US" sz="1600" dirty="0"/>
                        <a:t> (Outside Partner Position) Finish: LF crossed behind RF (Promenade Position) Timing: SQQ NOTE - Quantity of turn: It may turn up to 3/8 to R.</a:t>
                      </a:r>
                    </a:p>
                  </a:txBody>
                  <a:tcPr/>
                </a:tc>
                <a:tc>
                  <a:txBody>
                    <a:bodyPr/>
                    <a:lstStyle/>
                    <a:p>
                      <a:r>
                        <a:rPr lang="en-US" sz="1600" dirty="0"/>
                        <a:t>OPEN NATURAL TURN Start: RF </a:t>
                      </a:r>
                      <a:r>
                        <a:rPr lang="en-US" sz="1600" dirty="0" err="1"/>
                        <a:t>fwd</a:t>
                      </a:r>
                      <a:r>
                        <a:rPr lang="en-US" sz="1600" dirty="0"/>
                        <a:t> and across in CBMP (Promenade Position) Finish: RF </a:t>
                      </a:r>
                      <a:r>
                        <a:rPr lang="en-US" sz="1600" dirty="0" err="1"/>
                        <a:t>bwd</a:t>
                      </a:r>
                      <a:r>
                        <a:rPr lang="en-US" sz="1600" dirty="0"/>
                        <a:t> R side leading (Closed Position) Timing: SQQ NOTE - Couple position: Step 1 may be danced in CBMP in Outside Partner Position</a:t>
                      </a:r>
                      <a:endParaRPr lang="ro-RO" sz="1600" dirty="0"/>
                    </a:p>
                  </a:txBody>
                  <a:tcPr/>
                </a:tc>
                <a:extLst>
                  <a:ext uri="{0D108BD9-81ED-4DB2-BD59-A6C34878D82A}">
                    <a16:rowId xmlns:a16="http://schemas.microsoft.com/office/drawing/2014/main" val="1151639525"/>
                  </a:ext>
                </a:extLst>
              </a:tr>
            </a:tbl>
          </a:graphicData>
        </a:graphic>
      </p:graphicFrame>
    </p:spTree>
    <p:extLst>
      <p:ext uri="{BB962C8B-B14F-4D97-AF65-F5344CB8AC3E}">
        <p14:creationId xmlns:p14="http://schemas.microsoft.com/office/powerpoint/2010/main" val="41032541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F932B3-1925-33DA-01BC-A32D771CBF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47DE32-9AF5-8570-F93B-5BA3B3390FD3}"/>
              </a:ext>
            </a:extLst>
          </p:cNvPr>
          <p:cNvSpPr>
            <a:spLocks noGrp="1"/>
          </p:cNvSpPr>
          <p:nvPr>
            <p:ph type="title"/>
          </p:nvPr>
        </p:nvSpPr>
        <p:spPr>
          <a:xfrm>
            <a:off x="684212" y="5629836"/>
            <a:ext cx="8534400" cy="875552"/>
          </a:xfrm>
        </p:spPr>
        <p:txBody>
          <a:bodyPr/>
          <a:lstStyle/>
          <a:p>
            <a:r>
              <a:rPr lang="en-US" dirty="0" err="1"/>
              <a:t>Figuri</a:t>
            </a:r>
            <a:r>
              <a:rPr lang="en-US" dirty="0"/>
              <a:t> </a:t>
            </a:r>
            <a:r>
              <a:rPr lang="en-US" dirty="0" err="1"/>
              <a:t>slowfox</a:t>
            </a:r>
            <a:r>
              <a:rPr lang="en-US" dirty="0"/>
              <a:t>(</a:t>
            </a:r>
            <a:r>
              <a:rPr lang="en-US" dirty="0" err="1"/>
              <a:t>clasa</a:t>
            </a:r>
            <a:r>
              <a:rPr lang="en-US" dirty="0"/>
              <a:t> c)</a:t>
            </a:r>
            <a:endParaRPr lang="ro-RO" dirty="0"/>
          </a:p>
        </p:txBody>
      </p:sp>
      <p:graphicFrame>
        <p:nvGraphicFramePr>
          <p:cNvPr id="4" name="Content Placeholder 3">
            <a:extLst>
              <a:ext uri="{FF2B5EF4-FFF2-40B4-BE49-F238E27FC236}">
                <a16:creationId xmlns:a16="http://schemas.microsoft.com/office/drawing/2014/main" id="{E4A13892-BBA7-C9AE-A627-2270B8F38370}"/>
              </a:ext>
            </a:extLst>
          </p:cNvPr>
          <p:cNvGraphicFramePr>
            <a:graphicFrameLocks noGrp="1"/>
          </p:cNvGraphicFramePr>
          <p:nvPr>
            <p:ph idx="1"/>
            <p:extLst>
              <p:ext uri="{D42A27DB-BD31-4B8C-83A1-F6EECF244321}">
                <p14:modId xmlns:p14="http://schemas.microsoft.com/office/powerpoint/2010/main" val="3899359247"/>
              </p:ext>
            </p:extLst>
          </p:nvPr>
        </p:nvGraphicFramePr>
        <p:xfrm>
          <a:off x="684212" y="685800"/>
          <a:ext cx="10898188" cy="499872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DOUBLE REVERSE SPIN Start: LF FWD and slightly to side (Closed Position) Finish: LF closes to RF w/o weight, weight on R foot (Closed Pos) Timing: SQ (Q) (SQ&amp;Q Lady) NOTE - Timing: Alternative timing of SSQQ may be used.</a:t>
                      </a:r>
                      <a:endParaRPr lang="ro-RO" sz="1600" dirty="0"/>
                    </a:p>
                  </a:txBody>
                  <a:tcPr/>
                </a:tc>
                <a:tc>
                  <a:txBody>
                    <a:bodyPr/>
                    <a:lstStyle/>
                    <a:p>
                      <a:r>
                        <a:rPr lang="en-US" sz="1600" dirty="0"/>
                        <a:t>TELEMARK Start: LF </a:t>
                      </a:r>
                      <a:r>
                        <a:rPr lang="en-US" sz="1600" dirty="0" err="1"/>
                        <a:t>fwd</a:t>
                      </a:r>
                      <a:r>
                        <a:rPr lang="en-US" sz="1600" dirty="0"/>
                        <a:t> and slightly to side (Closed Position) Finish: LF to side and slightly </a:t>
                      </a:r>
                      <a:r>
                        <a:rPr lang="en-US" sz="1600" dirty="0" err="1"/>
                        <a:t>fwd</a:t>
                      </a:r>
                      <a:r>
                        <a:rPr lang="en-US" sz="1600" dirty="0"/>
                        <a:t> (Closed Position) Timing: SQQ</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TELEMARK TO P.P. Start: LF </a:t>
                      </a:r>
                      <a:r>
                        <a:rPr lang="en-US" sz="1600" dirty="0" err="1"/>
                        <a:t>fwd</a:t>
                      </a:r>
                      <a:r>
                        <a:rPr lang="en-US" sz="1600" dirty="0"/>
                        <a:t> and slightly to side (Closed Position) Finish: LF to side (Promenade Position) Timing: SQQ</a:t>
                      </a:r>
                      <a:endParaRPr lang="ro-RO" sz="1600" dirty="0"/>
                    </a:p>
                  </a:txBody>
                  <a:tcPr/>
                </a:tc>
                <a:tc>
                  <a:txBody>
                    <a:bodyPr/>
                    <a:lstStyle/>
                    <a:p>
                      <a:r>
                        <a:rPr lang="en-US" sz="1600" dirty="0"/>
                        <a:t>HOVER TELEMARK Start: LF </a:t>
                      </a:r>
                      <a:r>
                        <a:rPr lang="en-US" sz="1600" dirty="0" err="1"/>
                        <a:t>diag</a:t>
                      </a:r>
                      <a:r>
                        <a:rPr lang="en-US" sz="1600" dirty="0"/>
                        <a:t> </a:t>
                      </a:r>
                      <a:r>
                        <a:rPr lang="en-US" sz="1600" dirty="0" err="1"/>
                        <a:t>fwd</a:t>
                      </a:r>
                      <a:r>
                        <a:rPr lang="en-US" sz="1600" dirty="0"/>
                        <a:t> (Closed Position) Finish: LF </a:t>
                      </a:r>
                      <a:r>
                        <a:rPr lang="en-US" sz="1600" dirty="0" err="1"/>
                        <a:t>diag</a:t>
                      </a:r>
                      <a:r>
                        <a:rPr lang="en-US" sz="1600" dirty="0"/>
                        <a:t> </a:t>
                      </a:r>
                      <a:r>
                        <a:rPr lang="en-US" sz="1600" dirty="0" err="1"/>
                        <a:t>fwd</a:t>
                      </a:r>
                      <a:r>
                        <a:rPr lang="en-US" sz="1600" dirty="0"/>
                        <a:t> (Closed Position) Timing: SQQ </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HOVER TELEMARK TO P.P Start: LF </a:t>
                      </a:r>
                      <a:r>
                        <a:rPr lang="en-US" sz="1600" dirty="0" err="1"/>
                        <a:t>diag</a:t>
                      </a:r>
                      <a:r>
                        <a:rPr lang="en-US" sz="1600" dirty="0"/>
                        <a:t> </a:t>
                      </a:r>
                      <a:r>
                        <a:rPr lang="en-US" sz="1600" dirty="0" err="1"/>
                        <a:t>fwd</a:t>
                      </a:r>
                      <a:r>
                        <a:rPr lang="en-US" sz="1600" dirty="0"/>
                        <a:t> (Closed Position) Finish: LF to side (Promenade Position) Timing: SQQ </a:t>
                      </a:r>
                      <a:endParaRPr lang="ro-RO" sz="1600" dirty="0"/>
                    </a:p>
                  </a:txBody>
                  <a:tcPr/>
                </a:tc>
                <a:tc>
                  <a:txBody>
                    <a:bodyPr/>
                    <a:lstStyle/>
                    <a:p>
                      <a:r>
                        <a:rPr lang="en-US" sz="1600" dirty="0"/>
                        <a:t>NATURAL TELEMARK Start: RF </a:t>
                      </a:r>
                      <a:r>
                        <a:rPr lang="en-US" sz="1600" dirty="0" err="1"/>
                        <a:t>fwd</a:t>
                      </a:r>
                      <a:r>
                        <a:rPr lang="en-US" sz="1600" dirty="0"/>
                        <a:t> and slightly to side (Closed Position) Finish: RF </a:t>
                      </a:r>
                      <a:r>
                        <a:rPr lang="en-US" sz="1600" dirty="0" err="1"/>
                        <a:t>fwd</a:t>
                      </a:r>
                      <a:r>
                        <a:rPr lang="en-US" sz="1600" dirty="0"/>
                        <a:t> in CBMP (Outside Partner Position) Timing: SQQQQ NOTE - Couple position: Step 1 may be danced </a:t>
                      </a:r>
                      <a:r>
                        <a:rPr lang="en-US" sz="1600" dirty="0" err="1"/>
                        <a:t>fwd</a:t>
                      </a:r>
                      <a:r>
                        <a:rPr lang="en-US" sz="1600" dirty="0"/>
                        <a:t> in CBMP in Outside Partner Position</a:t>
                      </a:r>
                      <a:endParaRPr lang="ro-RO" sz="1600" dirty="0"/>
                    </a:p>
                  </a:txBody>
                  <a:tcPr/>
                </a:tc>
                <a:extLst>
                  <a:ext uri="{0D108BD9-81ED-4DB2-BD59-A6C34878D82A}">
                    <a16:rowId xmlns:a16="http://schemas.microsoft.com/office/drawing/2014/main" val="1151639525"/>
                  </a:ext>
                </a:extLst>
              </a:tr>
              <a:tr h="370840">
                <a:tc>
                  <a:txBody>
                    <a:bodyPr/>
                    <a:lstStyle/>
                    <a:p>
                      <a:r>
                        <a:rPr lang="en-US" sz="1600" dirty="0"/>
                        <a:t>NATURAL HOVER TELEMARK Start: RF </a:t>
                      </a:r>
                      <a:r>
                        <a:rPr lang="en-US" sz="1600" dirty="0" err="1"/>
                        <a:t>fwd</a:t>
                      </a:r>
                      <a:r>
                        <a:rPr lang="en-US" sz="1600" dirty="0"/>
                        <a:t> and slightly to side (Closed Position) Finish: RF </a:t>
                      </a:r>
                      <a:r>
                        <a:rPr lang="en-US" sz="1600" dirty="0" err="1"/>
                        <a:t>fwd</a:t>
                      </a:r>
                      <a:r>
                        <a:rPr lang="en-US" sz="1600" dirty="0"/>
                        <a:t> in CBMP (Outside Partner Position) Timing: SQQ </a:t>
                      </a:r>
                      <a:r>
                        <a:rPr lang="en-US" sz="1600" dirty="0" err="1"/>
                        <a:t>SQQ</a:t>
                      </a:r>
                      <a:r>
                        <a:rPr lang="en-US" sz="1600" dirty="0"/>
                        <a:t> NOTE - Couple position: Step 1 may be danced </a:t>
                      </a:r>
                      <a:r>
                        <a:rPr lang="en-US" sz="1600" dirty="0" err="1"/>
                        <a:t>fwd</a:t>
                      </a:r>
                      <a:r>
                        <a:rPr lang="en-US" sz="1600" dirty="0"/>
                        <a:t> in CBMP in Outside Partner Position. It may start in Promenade Position. </a:t>
                      </a:r>
                      <a:endParaRPr lang="ro-RO" sz="1600" dirty="0"/>
                    </a:p>
                  </a:txBody>
                  <a:tcPr/>
                </a:tc>
                <a:tc>
                  <a:txBody>
                    <a:bodyPr/>
                    <a:lstStyle/>
                    <a:p>
                      <a:r>
                        <a:rPr lang="en-US" sz="1600" dirty="0"/>
                        <a:t>IMPETUS Start: LF </a:t>
                      </a:r>
                      <a:r>
                        <a:rPr lang="en-US" sz="1600" dirty="0" err="1"/>
                        <a:t>bwd</a:t>
                      </a:r>
                      <a:r>
                        <a:rPr lang="en-US" sz="1600" dirty="0"/>
                        <a:t> and slightly to side (Closed Position) Finish: LF to side and slightly </a:t>
                      </a:r>
                      <a:r>
                        <a:rPr lang="en-US" sz="1600" dirty="0" err="1"/>
                        <a:t>bwd</a:t>
                      </a:r>
                      <a:r>
                        <a:rPr lang="en-US" sz="1600" dirty="0"/>
                        <a:t> (Closed Position) Timing: SSS </a:t>
                      </a:r>
                      <a:endParaRPr lang="ro-RO" sz="1600" dirty="0"/>
                    </a:p>
                  </a:txBody>
                  <a:tcPr/>
                </a:tc>
                <a:extLst>
                  <a:ext uri="{0D108BD9-81ED-4DB2-BD59-A6C34878D82A}">
                    <a16:rowId xmlns:a16="http://schemas.microsoft.com/office/drawing/2014/main" val="901976041"/>
                  </a:ext>
                </a:extLst>
              </a:tr>
            </a:tbl>
          </a:graphicData>
        </a:graphic>
      </p:graphicFrame>
    </p:spTree>
    <p:extLst>
      <p:ext uri="{BB962C8B-B14F-4D97-AF65-F5344CB8AC3E}">
        <p14:creationId xmlns:p14="http://schemas.microsoft.com/office/powerpoint/2010/main" val="15886683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C319A3-A4F1-46EE-511F-95615B3379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3EFC29-6B58-4C75-1597-3008BE75234B}"/>
              </a:ext>
            </a:extLst>
          </p:cNvPr>
          <p:cNvSpPr>
            <a:spLocks noGrp="1"/>
          </p:cNvSpPr>
          <p:nvPr>
            <p:ph type="title"/>
          </p:nvPr>
        </p:nvSpPr>
        <p:spPr>
          <a:xfrm>
            <a:off x="684212" y="5629836"/>
            <a:ext cx="8534400" cy="875552"/>
          </a:xfrm>
        </p:spPr>
        <p:txBody>
          <a:bodyPr/>
          <a:lstStyle/>
          <a:p>
            <a:r>
              <a:rPr lang="en-US" dirty="0" err="1"/>
              <a:t>Figuri</a:t>
            </a:r>
            <a:r>
              <a:rPr lang="en-US" dirty="0"/>
              <a:t> </a:t>
            </a:r>
            <a:r>
              <a:rPr lang="en-US" dirty="0" err="1"/>
              <a:t>slowfox</a:t>
            </a:r>
            <a:r>
              <a:rPr lang="en-US" dirty="0"/>
              <a:t>(</a:t>
            </a:r>
            <a:r>
              <a:rPr lang="en-US" dirty="0" err="1"/>
              <a:t>clasa</a:t>
            </a:r>
            <a:r>
              <a:rPr lang="en-US" dirty="0"/>
              <a:t> c)</a:t>
            </a:r>
            <a:endParaRPr lang="ro-RO" dirty="0"/>
          </a:p>
        </p:txBody>
      </p:sp>
      <p:graphicFrame>
        <p:nvGraphicFramePr>
          <p:cNvPr id="4" name="Content Placeholder 3">
            <a:extLst>
              <a:ext uri="{FF2B5EF4-FFF2-40B4-BE49-F238E27FC236}">
                <a16:creationId xmlns:a16="http://schemas.microsoft.com/office/drawing/2014/main" id="{ECDA40A2-FE6D-40D3-1082-DE64DFFFA6D0}"/>
              </a:ext>
            </a:extLst>
          </p:cNvPr>
          <p:cNvGraphicFramePr>
            <a:graphicFrameLocks noGrp="1"/>
          </p:cNvGraphicFramePr>
          <p:nvPr>
            <p:ph idx="1"/>
            <p:extLst>
              <p:ext uri="{D42A27DB-BD31-4B8C-83A1-F6EECF244321}">
                <p14:modId xmlns:p14="http://schemas.microsoft.com/office/powerpoint/2010/main" val="4145010348"/>
              </p:ext>
            </p:extLst>
          </p:nvPr>
        </p:nvGraphicFramePr>
        <p:xfrm>
          <a:off x="684212" y="685800"/>
          <a:ext cx="10898188" cy="490728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IMPETUS TO P.P. Start: LF </a:t>
                      </a:r>
                      <a:r>
                        <a:rPr lang="en-US" sz="1600" dirty="0" err="1"/>
                        <a:t>bwd</a:t>
                      </a:r>
                      <a:r>
                        <a:rPr lang="en-US" sz="1600" dirty="0"/>
                        <a:t> and slightly to side (Closed Position) Finish: LF </a:t>
                      </a:r>
                      <a:r>
                        <a:rPr lang="en-US" sz="1600" dirty="0" err="1"/>
                        <a:t>diag</a:t>
                      </a:r>
                      <a:r>
                        <a:rPr lang="en-US" sz="1600" dirty="0"/>
                        <a:t> </a:t>
                      </a:r>
                      <a:r>
                        <a:rPr lang="en-US" sz="1600" dirty="0" err="1"/>
                        <a:t>fwd</a:t>
                      </a:r>
                      <a:r>
                        <a:rPr lang="en-US" sz="1600" dirty="0"/>
                        <a:t> L side leading (Promenade Position) Timing: SQQ</a:t>
                      </a:r>
                      <a:endParaRPr lang="ro-RO" sz="1600" dirty="0"/>
                    </a:p>
                  </a:txBody>
                  <a:tcPr/>
                </a:tc>
                <a:tc>
                  <a:txBody>
                    <a:bodyPr/>
                    <a:lstStyle/>
                    <a:p>
                      <a:r>
                        <a:rPr lang="en-US" sz="1600" dirty="0"/>
                        <a:t>WEAVE FROM P.P. Start: RF </a:t>
                      </a:r>
                      <a:r>
                        <a:rPr lang="en-US" sz="1600" dirty="0" err="1"/>
                        <a:t>fwd</a:t>
                      </a:r>
                      <a:r>
                        <a:rPr lang="en-US" sz="1600" dirty="0"/>
                        <a:t> and across in CBMP (Promenade Position) Finish: RF </a:t>
                      </a:r>
                      <a:r>
                        <a:rPr lang="en-US" sz="1600" dirty="0" err="1"/>
                        <a:t>fwd</a:t>
                      </a:r>
                      <a:r>
                        <a:rPr lang="en-US" sz="1600" dirty="0"/>
                        <a:t> in CBMP (Outside Partner Position) Timing: SQQ QQQQ NOTE - General: Steps 3-4 may be repeated (Extended Weave from PP) NOTE - Foot Placement/Couple position: Step 1 may be danced </a:t>
                      </a:r>
                      <a:r>
                        <a:rPr lang="en-US" sz="1600" dirty="0" err="1"/>
                        <a:t>fwd</a:t>
                      </a:r>
                      <a:r>
                        <a:rPr lang="en-US" sz="1600" dirty="0"/>
                        <a:t> in CBMP in Outside Partner Position</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HOVER CROSS Start: RF </a:t>
                      </a:r>
                      <a:r>
                        <a:rPr lang="en-US" sz="1600" dirty="0" err="1"/>
                        <a:t>fwd</a:t>
                      </a:r>
                      <a:r>
                        <a:rPr lang="en-US" sz="1600" dirty="0"/>
                        <a:t> and slightly to side (Closed Position) Finish: RF </a:t>
                      </a:r>
                      <a:r>
                        <a:rPr lang="en-US" sz="1600" dirty="0" err="1"/>
                        <a:t>fwd</a:t>
                      </a:r>
                      <a:r>
                        <a:rPr lang="en-US" sz="1600" dirty="0"/>
                        <a:t> in CBMP (Outside Partner Position) Timing: SQQ QQQQ NOTE - Foot Placement/Couple position: It may start from Promenade Position. Step 1 may be danced </a:t>
                      </a:r>
                      <a:r>
                        <a:rPr lang="en-US" sz="1600" dirty="0" err="1"/>
                        <a:t>fwd</a:t>
                      </a:r>
                      <a:r>
                        <a:rPr lang="en-US" sz="1600" dirty="0"/>
                        <a:t> in CBMP in Outside Partner Position.</a:t>
                      </a:r>
                      <a:endParaRPr lang="ro-RO" sz="1600" dirty="0"/>
                    </a:p>
                  </a:txBody>
                  <a:tcPr/>
                </a:tc>
                <a:tc>
                  <a:txBody>
                    <a:bodyPr/>
                    <a:lstStyle/>
                    <a:p>
                      <a:r>
                        <a:rPr lang="en-US" sz="1600" dirty="0"/>
                        <a:t>TOP SPIN Start: LF </a:t>
                      </a:r>
                      <a:r>
                        <a:rPr lang="en-US" sz="1600" dirty="0" err="1"/>
                        <a:t>bwd</a:t>
                      </a:r>
                      <a:r>
                        <a:rPr lang="en-US" sz="1600" dirty="0"/>
                        <a:t> in CBMP (Outside Partner Position) Finish: RF </a:t>
                      </a:r>
                      <a:r>
                        <a:rPr lang="en-US" sz="1600" dirty="0" err="1"/>
                        <a:t>fwd</a:t>
                      </a:r>
                      <a:r>
                        <a:rPr lang="en-US" sz="1600" dirty="0"/>
                        <a:t> in CBMP (Outside Partner Position) Timing: QQQQ</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OUTSIDE SWIVEL Start: LF </a:t>
                      </a:r>
                      <a:r>
                        <a:rPr lang="en-US" sz="1600" dirty="0" err="1"/>
                        <a:t>bwd</a:t>
                      </a:r>
                      <a:r>
                        <a:rPr lang="en-US" sz="1600" dirty="0"/>
                        <a:t> in CBMP (Outside Partner Position) Finish: Weight on LF (Promenade Position) Timing: S NOTE - Timing: Additional S may be used. NOTE - Quantity of turn: Swivel may be turned up to 3/8 to R. </a:t>
                      </a:r>
                      <a:endParaRPr lang="ro-RO" sz="1600" dirty="0"/>
                    </a:p>
                  </a:txBody>
                  <a:tcPr/>
                </a:tc>
                <a:tc>
                  <a:txBody>
                    <a:bodyPr/>
                    <a:lstStyle/>
                    <a:p>
                      <a:r>
                        <a:rPr lang="en-US" sz="1600" dirty="0"/>
                        <a:t>OUTSIDE SPIN Start: LF </a:t>
                      </a:r>
                      <a:r>
                        <a:rPr lang="en-US" sz="1600" dirty="0" err="1"/>
                        <a:t>bwd</a:t>
                      </a:r>
                      <a:r>
                        <a:rPr lang="en-US" sz="1600" dirty="0"/>
                        <a:t> in CBMP (Outside Partner Position) Finish: LF to side (Closed Position) Timing: SQQ NOTE - Timing: alternative timing &amp;QQ may be used. NOTE - Quantity of turn: When the outside Spin is </a:t>
                      </a:r>
                      <a:r>
                        <a:rPr lang="en-US" sz="1600" dirty="0" err="1"/>
                        <a:t>underturned</a:t>
                      </a:r>
                      <a:r>
                        <a:rPr lang="en-US" sz="1600" dirty="0"/>
                        <a:t> (no Pivot on step 3) the following step will be taken </a:t>
                      </a:r>
                      <a:r>
                        <a:rPr lang="en-US" sz="1600" dirty="0" err="1"/>
                        <a:t>bwd</a:t>
                      </a:r>
                      <a:r>
                        <a:rPr lang="en-US" sz="1600" dirty="0"/>
                        <a:t>.</a:t>
                      </a:r>
                      <a:endParaRPr lang="ro-RO" sz="1600" dirty="0"/>
                    </a:p>
                  </a:txBody>
                  <a:tcPr/>
                </a:tc>
                <a:extLst>
                  <a:ext uri="{0D108BD9-81ED-4DB2-BD59-A6C34878D82A}">
                    <a16:rowId xmlns:a16="http://schemas.microsoft.com/office/drawing/2014/main" val="1151639525"/>
                  </a:ext>
                </a:extLst>
              </a:tr>
            </a:tbl>
          </a:graphicData>
        </a:graphic>
      </p:graphicFrame>
    </p:spTree>
    <p:extLst>
      <p:ext uri="{BB962C8B-B14F-4D97-AF65-F5344CB8AC3E}">
        <p14:creationId xmlns:p14="http://schemas.microsoft.com/office/powerpoint/2010/main" val="19974235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EB2BC8-8740-ECD8-9280-CCFD1AB6BA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FF53EB-5F4C-91C2-C3F0-59508C837A40}"/>
              </a:ext>
            </a:extLst>
          </p:cNvPr>
          <p:cNvSpPr>
            <a:spLocks noGrp="1"/>
          </p:cNvSpPr>
          <p:nvPr>
            <p:ph type="title"/>
          </p:nvPr>
        </p:nvSpPr>
        <p:spPr>
          <a:xfrm>
            <a:off x="684212" y="5629836"/>
            <a:ext cx="8534400" cy="875552"/>
          </a:xfrm>
        </p:spPr>
        <p:txBody>
          <a:bodyPr/>
          <a:lstStyle/>
          <a:p>
            <a:r>
              <a:rPr lang="en-US" dirty="0" err="1"/>
              <a:t>Figuri</a:t>
            </a:r>
            <a:r>
              <a:rPr lang="en-US" dirty="0"/>
              <a:t> </a:t>
            </a:r>
            <a:r>
              <a:rPr lang="en-US" dirty="0" err="1"/>
              <a:t>slowfox</a:t>
            </a:r>
            <a:r>
              <a:rPr lang="en-US" dirty="0"/>
              <a:t>(</a:t>
            </a:r>
            <a:r>
              <a:rPr lang="en-US" dirty="0" err="1"/>
              <a:t>clasa</a:t>
            </a:r>
            <a:r>
              <a:rPr lang="en-US" dirty="0"/>
              <a:t> c)</a:t>
            </a:r>
            <a:endParaRPr lang="ro-RO" dirty="0"/>
          </a:p>
        </p:txBody>
      </p:sp>
      <p:graphicFrame>
        <p:nvGraphicFramePr>
          <p:cNvPr id="4" name="Content Placeholder 3">
            <a:extLst>
              <a:ext uri="{FF2B5EF4-FFF2-40B4-BE49-F238E27FC236}">
                <a16:creationId xmlns:a16="http://schemas.microsoft.com/office/drawing/2014/main" id="{15CEFECB-0883-E6C8-122F-A847F4938AEB}"/>
              </a:ext>
            </a:extLst>
          </p:cNvPr>
          <p:cNvGraphicFramePr>
            <a:graphicFrameLocks noGrp="1"/>
          </p:cNvGraphicFramePr>
          <p:nvPr>
            <p:ph idx="1"/>
            <p:extLst>
              <p:ext uri="{D42A27DB-BD31-4B8C-83A1-F6EECF244321}">
                <p14:modId xmlns:p14="http://schemas.microsoft.com/office/powerpoint/2010/main" val="3730128838"/>
              </p:ext>
            </p:extLst>
          </p:nvPr>
        </p:nvGraphicFramePr>
        <p:xfrm>
          <a:off x="684212" y="685800"/>
          <a:ext cx="10898188" cy="466344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REVERSE WAVE Start: LF </a:t>
                      </a:r>
                      <a:r>
                        <a:rPr lang="en-US" sz="1600" dirty="0" err="1"/>
                        <a:t>fwd</a:t>
                      </a:r>
                      <a:r>
                        <a:rPr lang="en-US" sz="1600" dirty="0"/>
                        <a:t> and slightly to side (Closed Position) Finish: LF </a:t>
                      </a:r>
                      <a:r>
                        <a:rPr lang="en-US" sz="1600" dirty="0" err="1"/>
                        <a:t>fwd</a:t>
                      </a:r>
                      <a:r>
                        <a:rPr lang="en-US" sz="1600" dirty="0"/>
                        <a:t> (Closed Position) Timing: SQQ </a:t>
                      </a:r>
                      <a:r>
                        <a:rPr lang="en-US" sz="1600" dirty="0" err="1"/>
                        <a:t>SQQ</a:t>
                      </a:r>
                      <a:r>
                        <a:rPr lang="en-US" sz="1600" dirty="0"/>
                        <a:t> QSQ NOTE - General: Steps 1-4, 1-6 or 4- 6 only may be used. NOTE- Rise and Fall: when steps 1-4 are used as a preceding figure to Basic Weave there is no lowering action on step 3. The lowering will occur at the end of step 4.</a:t>
                      </a:r>
                      <a:endParaRPr lang="ro-RO" sz="1600" dirty="0"/>
                    </a:p>
                  </a:txBody>
                  <a:tcPr/>
                </a:tc>
                <a:tc>
                  <a:txBody>
                    <a:bodyPr/>
                    <a:lstStyle/>
                    <a:p>
                      <a:r>
                        <a:rPr lang="en-US" sz="1600" dirty="0"/>
                        <a:t>NATURAL TWIST TURN Start: RF </a:t>
                      </a:r>
                      <a:r>
                        <a:rPr lang="en-US" sz="1600" dirty="0" err="1"/>
                        <a:t>fwd</a:t>
                      </a:r>
                      <a:r>
                        <a:rPr lang="en-US" sz="1600" dirty="0"/>
                        <a:t> (Closed Position) Finish: RF in CBMP (Outside Partner Position) Timing: SQ&amp;Q SQQ NOTE - Couple position: it may start in Prom Pos. Step 1 may be taken </a:t>
                      </a:r>
                      <a:r>
                        <a:rPr lang="en-US" sz="1600" dirty="0" err="1"/>
                        <a:t>fwd</a:t>
                      </a:r>
                      <a:r>
                        <a:rPr lang="en-US" sz="1600" dirty="0"/>
                        <a:t> in CBMP in Outside Partner Position.</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NATURAL TWIST TURN WITH NATURAL WEAVE Start: RF </a:t>
                      </a:r>
                      <a:r>
                        <a:rPr lang="en-US" sz="1600" dirty="0" err="1"/>
                        <a:t>fwd</a:t>
                      </a:r>
                      <a:r>
                        <a:rPr lang="en-US" sz="1600" dirty="0"/>
                        <a:t> (Closed Position) Finish: RF </a:t>
                      </a:r>
                      <a:r>
                        <a:rPr lang="en-US" sz="1600" dirty="0" err="1"/>
                        <a:t>fwd</a:t>
                      </a:r>
                      <a:r>
                        <a:rPr lang="en-US" sz="1600" dirty="0"/>
                        <a:t> in CBMP (Outside Partner Position) Timing: SQ&amp;Q SQQ QQQQ NOTE - Couple position: It may start in Prom Pos. Step 1 may be taken </a:t>
                      </a:r>
                      <a:r>
                        <a:rPr lang="en-US" sz="1600" dirty="0" err="1"/>
                        <a:t>fwd</a:t>
                      </a:r>
                      <a:r>
                        <a:rPr lang="en-US" sz="1600" dirty="0"/>
                        <a:t> in CBMP in Outside Partner Position.</a:t>
                      </a:r>
                      <a:endParaRPr lang="ro-RO" sz="1600" dirty="0"/>
                    </a:p>
                  </a:txBody>
                  <a:tcPr/>
                </a:tc>
                <a:tc>
                  <a:txBody>
                    <a:bodyPr/>
                    <a:lstStyle/>
                    <a:p>
                      <a:r>
                        <a:rPr lang="en-US" sz="1600" dirty="0"/>
                        <a:t>NATURAL TWIST TURN WITH IMPETUS AND FEATHER FINISH Start: RF </a:t>
                      </a:r>
                      <a:r>
                        <a:rPr lang="en-US" sz="1600" dirty="0" err="1"/>
                        <a:t>fwd</a:t>
                      </a:r>
                      <a:r>
                        <a:rPr lang="en-US" sz="1600" dirty="0"/>
                        <a:t> (Closed Position) Finish: RF </a:t>
                      </a:r>
                      <a:r>
                        <a:rPr lang="en-US" sz="1600" dirty="0" err="1"/>
                        <a:t>fwd</a:t>
                      </a:r>
                      <a:r>
                        <a:rPr lang="en-US" sz="1600" dirty="0"/>
                        <a:t> in CBMP (Outside Partner Position) Timing: SQ&amp;Q QQ SQQ NOTE - Couple position: It may start in Prom Pos. Step 1 may be taken </a:t>
                      </a:r>
                      <a:r>
                        <a:rPr lang="en-US" sz="1600" dirty="0" err="1"/>
                        <a:t>fwd</a:t>
                      </a:r>
                      <a:r>
                        <a:rPr lang="en-US" sz="1600" dirty="0"/>
                        <a:t> in CBMP in Outside Partner Position. </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NATURAL TWIST TURN WITH IMPETUS TO P.P Start: RF </a:t>
                      </a:r>
                      <a:r>
                        <a:rPr lang="en-US" sz="1600" dirty="0" err="1"/>
                        <a:t>fwd</a:t>
                      </a:r>
                      <a:r>
                        <a:rPr lang="en-US" sz="1600" dirty="0"/>
                        <a:t> (Closed Position) Finish: LF to side (Promenade Position) Timing: SQ&amp;Q QQ NOTE - Couple position: It may start in Prom Pos. Step 1 may be taken </a:t>
                      </a:r>
                      <a:r>
                        <a:rPr lang="en-US" sz="1600" dirty="0" err="1"/>
                        <a:t>fwd</a:t>
                      </a:r>
                      <a:r>
                        <a:rPr lang="en-US" sz="1600" dirty="0"/>
                        <a:t> in CBMP in Outside Partner Position.</a:t>
                      </a:r>
                      <a:endParaRPr lang="ro-RO" sz="1600" dirty="0"/>
                    </a:p>
                  </a:txBody>
                  <a:tcPr/>
                </a:tc>
                <a:tc>
                  <a:txBody>
                    <a:bodyPr/>
                    <a:lstStyle/>
                    <a:p>
                      <a:r>
                        <a:rPr lang="en-US" sz="1600" dirty="0"/>
                        <a:t>NATURAL ZIG ZAG FROM P.P. Start: RF </a:t>
                      </a:r>
                      <a:r>
                        <a:rPr lang="en-US" sz="1600" dirty="0" err="1"/>
                        <a:t>fwd</a:t>
                      </a:r>
                      <a:r>
                        <a:rPr lang="en-US" sz="1600" dirty="0"/>
                        <a:t> and across in CBMP (Promenade Position) Finish: RF </a:t>
                      </a:r>
                      <a:r>
                        <a:rPr lang="en-US" sz="1600" dirty="0" err="1"/>
                        <a:t>fwd</a:t>
                      </a:r>
                      <a:r>
                        <a:rPr lang="en-US" sz="1600" dirty="0"/>
                        <a:t> in CBMP (Outside Partner Position) Timing: SQQQQ </a:t>
                      </a:r>
                      <a:endParaRPr lang="ro-RO" sz="1600" dirty="0"/>
                    </a:p>
                  </a:txBody>
                  <a:tcPr/>
                </a:tc>
                <a:extLst>
                  <a:ext uri="{0D108BD9-81ED-4DB2-BD59-A6C34878D82A}">
                    <a16:rowId xmlns:a16="http://schemas.microsoft.com/office/drawing/2014/main" val="1151639525"/>
                  </a:ext>
                </a:extLst>
              </a:tr>
            </a:tbl>
          </a:graphicData>
        </a:graphic>
      </p:graphicFrame>
    </p:spTree>
    <p:extLst>
      <p:ext uri="{BB962C8B-B14F-4D97-AF65-F5344CB8AC3E}">
        <p14:creationId xmlns:p14="http://schemas.microsoft.com/office/powerpoint/2010/main" val="26294724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8DFE45-F93D-F22E-8263-0C67C3D978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897A6F-BF03-1064-DE51-F0DE248DE9EC}"/>
              </a:ext>
            </a:extLst>
          </p:cNvPr>
          <p:cNvSpPr>
            <a:spLocks noGrp="1"/>
          </p:cNvSpPr>
          <p:nvPr>
            <p:ph type="title"/>
          </p:nvPr>
        </p:nvSpPr>
        <p:spPr>
          <a:xfrm>
            <a:off x="684212" y="5629836"/>
            <a:ext cx="8534400" cy="875552"/>
          </a:xfrm>
        </p:spPr>
        <p:txBody>
          <a:bodyPr/>
          <a:lstStyle/>
          <a:p>
            <a:r>
              <a:rPr lang="en-US" dirty="0" err="1"/>
              <a:t>Figuri</a:t>
            </a:r>
            <a:r>
              <a:rPr lang="en-US" dirty="0"/>
              <a:t> </a:t>
            </a:r>
            <a:r>
              <a:rPr lang="en-US" dirty="0" err="1"/>
              <a:t>slowfox</a:t>
            </a:r>
            <a:r>
              <a:rPr lang="en-US" dirty="0"/>
              <a:t>(</a:t>
            </a:r>
            <a:r>
              <a:rPr lang="en-US" dirty="0" err="1"/>
              <a:t>clasa</a:t>
            </a:r>
            <a:r>
              <a:rPr lang="en-US" dirty="0"/>
              <a:t> c)</a:t>
            </a:r>
            <a:endParaRPr lang="ro-RO" dirty="0"/>
          </a:p>
        </p:txBody>
      </p:sp>
      <p:graphicFrame>
        <p:nvGraphicFramePr>
          <p:cNvPr id="4" name="Content Placeholder 3">
            <a:extLst>
              <a:ext uri="{FF2B5EF4-FFF2-40B4-BE49-F238E27FC236}">
                <a16:creationId xmlns:a16="http://schemas.microsoft.com/office/drawing/2014/main" id="{C6A296B8-D233-A678-3A29-40B335992E46}"/>
              </a:ext>
            </a:extLst>
          </p:cNvPr>
          <p:cNvGraphicFramePr>
            <a:graphicFrameLocks noGrp="1"/>
          </p:cNvGraphicFramePr>
          <p:nvPr>
            <p:ph idx="1"/>
            <p:extLst>
              <p:ext uri="{D42A27DB-BD31-4B8C-83A1-F6EECF244321}">
                <p14:modId xmlns:p14="http://schemas.microsoft.com/office/powerpoint/2010/main" val="918952409"/>
              </p:ext>
            </p:extLst>
          </p:nvPr>
        </p:nvGraphicFramePr>
        <p:xfrm>
          <a:off x="684212" y="515470"/>
          <a:ext cx="10898188" cy="524256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CURVED THREE STEP Start: LF </a:t>
                      </a:r>
                      <a:r>
                        <a:rPr lang="en-US" sz="1600" dirty="0" err="1"/>
                        <a:t>fwd</a:t>
                      </a:r>
                      <a:r>
                        <a:rPr lang="en-US" sz="1600" dirty="0"/>
                        <a:t> (Closed Position) Finish: LF </a:t>
                      </a:r>
                      <a:r>
                        <a:rPr lang="en-US" sz="1600" dirty="0" err="1"/>
                        <a:t>fwd</a:t>
                      </a:r>
                      <a:r>
                        <a:rPr lang="en-US" sz="1600" dirty="0"/>
                        <a:t> in CBMP (Closed Position) Timing: SQQ</a:t>
                      </a:r>
                      <a:endParaRPr lang="ro-RO" sz="1600" dirty="0"/>
                    </a:p>
                  </a:txBody>
                  <a:tcPr/>
                </a:tc>
                <a:tc>
                  <a:txBody>
                    <a:bodyPr/>
                    <a:lstStyle/>
                    <a:p>
                      <a:r>
                        <a:rPr lang="en-US" sz="1600" dirty="0"/>
                        <a:t>CURVED FEATHER Start: RF </a:t>
                      </a:r>
                      <a:r>
                        <a:rPr lang="en-US" sz="1600" dirty="0" err="1"/>
                        <a:t>fwd</a:t>
                      </a:r>
                      <a:r>
                        <a:rPr lang="en-US" sz="1600" dirty="0"/>
                        <a:t> (Closed Position) Finish: RF </a:t>
                      </a:r>
                      <a:r>
                        <a:rPr lang="en-US" sz="1600" dirty="0" err="1"/>
                        <a:t>fwd</a:t>
                      </a:r>
                      <a:r>
                        <a:rPr lang="en-US" sz="1600" dirty="0"/>
                        <a:t> in CBMP (Outside Partner Position) Timing: SQQ NOTE - Foot Placement/Couple position: Step 1 may be taken </a:t>
                      </a:r>
                      <a:r>
                        <a:rPr lang="en-US" sz="1600" dirty="0" err="1"/>
                        <a:t>fwd</a:t>
                      </a:r>
                      <a:r>
                        <a:rPr lang="en-US" sz="1600" dirty="0"/>
                        <a:t> in CBMP in Outside Partner Position.</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CURVED FEATHER FROM P.P. Start: RF </a:t>
                      </a:r>
                      <a:r>
                        <a:rPr lang="en-US" sz="1600" dirty="0" err="1"/>
                        <a:t>fwd</a:t>
                      </a:r>
                      <a:r>
                        <a:rPr lang="en-US" sz="1600" dirty="0"/>
                        <a:t> in CBMP (Promenade Position) Finish: Weight on R foot (Outside Partner Position) Timing: SQQ </a:t>
                      </a:r>
                      <a:endParaRPr lang="ro-RO" sz="1600" dirty="0"/>
                    </a:p>
                  </a:txBody>
                  <a:tcPr/>
                </a:tc>
                <a:tc>
                  <a:txBody>
                    <a:bodyPr/>
                    <a:lstStyle/>
                    <a:p>
                      <a:r>
                        <a:rPr lang="en-US" sz="1600" dirty="0"/>
                        <a:t>BACK FEATHER Start: LF </a:t>
                      </a:r>
                      <a:r>
                        <a:rPr lang="en-US" sz="1600" dirty="0" err="1"/>
                        <a:t>bwd</a:t>
                      </a:r>
                      <a:r>
                        <a:rPr lang="en-US" sz="1600" dirty="0"/>
                        <a:t> in CBMP (Outside Partner Position) Finish: LF </a:t>
                      </a:r>
                      <a:r>
                        <a:rPr lang="en-US" sz="1600" dirty="0" err="1"/>
                        <a:t>bwd</a:t>
                      </a:r>
                      <a:r>
                        <a:rPr lang="en-US" sz="1600" dirty="0"/>
                        <a:t> in CBMP (Outside Partner Position) Timing: SQQ </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FALLAWAY REVERSE AND SLIP PIVOT Start: LF </a:t>
                      </a:r>
                      <a:r>
                        <a:rPr lang="en-US" sz="1600" dirty="0" err="1"/>
                        <a:t>fwd</a:t>
                      </a:r>
                      <a:r>
                        <a:rPr lang="en-US" sz="1600" dirty="0"/>
                        <a:t> in CBMP (Closed Position) Finish: RF </a:t>
                      </a:r>
                      <a:r>
                        <a:rPr lang="en-US" sz="1600" dirty="0" err="1"/>
                        <a:t>bwd</a:t>
                      </a:r>
                      <a:r>
                        <a:rPr lang="en-US" sz="1600" dirty="0"/>
                        <a:t> (Slip Pivot) (Closed Position) Timing: QQQQ NOTE - Timing: alternative timing S&amp;QQ or SQQS may be used. NOTE - Quantity of turn: The figure may be danced without turn on step 4, when danced into a corner</a:t>
                      </a:r>
                      <a:endParaRPr lang="ro-RO" sz="1600" dirty="0"/>
                    </a:p>
                  </a:txBody>
                  <a:tcPr/>
                </a:tc>
                <a:tc>
                  <a:txBody>
                    <a:bodyPr/>
                    <a:lstStyle/>
                    <a:p>
                      <a:r>
                        <a:rPr lang="en-US" sz="1600" dirty="0"/>
                        <a:t>BOUNCE FALLAWAY WITH WEAVE ENDING Start: LF </a:t>
                      </a:r>
                      <a:r>
                        <a:rPr lang="en-US" sz="1600" dirty="0" err="1"/>
                        <a:t>fwd</a:t>
                      </a:r>
                      <a:r>
                        <a:rPr lang="en-US" sz="1600" dirty="0"/>
                        <a:t> and slightly to side (Closed Position) Finish: RF </a:t>
                      </a:r>
                      <a:r>
                        <a:rPr lang="en-US" sz="1600" dirty="0" err="1"/>
                        <a:t>fwd</a:t>
                      </a:r>
                      <a:r>
                        <a:rPr lang="en-US" sz="1600" dirty="0"/>
                        <a:t> in CBMP (Outside Partner Position) Timing: S&amp;QQ QQQQ NOTE - General: Figure may be extended by repeating steps 4-5.</a:t>
                      </a:r>
                      <a:endParaRPr lang="ro-RO" sz="1600" dirty="0"/>
                    </a:p>
                  </a:txBody>
                  <a:tcPr/>
                </a:tc>
                <a:extLst>
                  <a:ext uri="{0D108BD9-81ED-4DB2-BD59-A6C34878D82A}">
                    <a16:rowId xmlns:a16="http://schemas.microsoft.com/office/drawing/2014/main" val="1151639525"/>
                  </a:ext>
                </a:extLst>
              </a:tr>
              <a:tr h="370840">
                <a:tc>
                  <a:txBody>
                    <a:bodyPr/>
                    <a:lstStyle/>
                    <a:p>
                      <a:r>
                        <a:rPr lang="en-US" sz="1600" dirty="0"/>
                        <a:t>RUNNING WEAVE FROM P.P. Start: RF </a:t>
                      </a:r>
                      <a:r>
                        <a:rPr lang="en-US" sz="1600" dirty="0" err="1"/>
                        <a:t>fwd</a:t>
                      </a:r>
                      <a:r>
                        <a:rPr lang="en-US" sz="1600" dirty="0"/>
                        <a:t> in CBMP (Promenade Position) Finish: </a:t>
                      </a:r>
                      <a:r>
                        <a:rPr lang="en-US" sz="1600" dirty="0" err="1"/>
                        <a:t>RFfwd</a:t>
                      </a:r>
                      <a:r>
                        <a:rPr lang="en-US" sz="1600" dirty="0"/>
                        <a:t> in CBMP (Outside Partner Position) Timing: SQ&amp;Q SQQ NOTE - General: Steps 1-4 only may be used. NOTE - Couple position: Step 1 may be danced FWD in CBMP (Man) in Outside Partner Position </a:t>
                      </a:r>
                      <a:endParaRPr lang="ro-RO" sz="1600" dirty="0"/>
                    </a:p>
                  </a:txBody>
                  <a:tcPr/>
                </a:tc>
                <a:tc>
                  <a:txBody>
                    <a:bodyPr/>
                    <a:lstStyle/>
                    <a:p>
                      <a:r>
                        <a:rPr lang="en-US" sz="1600" dirty="0"/>
                        <a:t>QUICK OPEN REVERSE TURN Start: RF </a:t>
                      </a:r>
                      <a:r>
                        <a:rPr lang="en-US" sz="1600" dirty="0" err="1"/>
                        <a:t>fwd</a:t>
                      </a:r>
                      <a:r>
                        <a:rPr lang="en-US" sz="1600" dirty="0"/>
                        <a:t> in CBMP (Outside Partner Position) Finish: Weight on R foot (Outside Partner Position) Timing: SQ&amp;Q SQQ NOTE - General: Steps 1-4 only may be used. The figure can start from step 2. NOTE - Couple position: The figure may start from Promenade Position</a:t>
                      </a:r>
                      <a:endParaRPr lang="ro-RO" sz="1600" dirty="0"/>
                    </a:p>
                  </a:txBody>
                  <a:tcPr/>
                </a:tc>
                <a:extLst>
                  <a:ext uri="{0D108BD9-81ED-4DB2-BD59-A6C34878D82A}">
                    <a16:rowId xmlns:a16="http://schemas.microsoft.com/office/drawing/2014/main" val="1238823698"/>
                  </a:ext>
                </a:extLst>
              </a:tr>
            </a:tbl>
          </a:graphicData>
        </a:graphic>
      </p:graphicFrame>
    </p:spTree>
    <p:extLst>
      <p:ext uri="{BB962C8B-B14F-4D97-AF65-F5344CB8AC3E}">
        <p14:creationId xmlns:p14="http://schemas.microsoft.com/office/powerpoint/2010/main" val="20654863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CC682C-6401-2E10-5B96-13D9519446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B81293-734D-6A50-AC41-50F7739ED110}"/>
              </a:ext>
            </a:extLst>
          </p:cNvPr>
          <p:cNvSpPr>
            <a:spLocks noGrp="1"/>
          </p:cNvSpPr>
          <p:nvPr>
            <p:ph type="title"/>
          </p:nvPr>
        </p:nvSpPr>
        <p:spPr>
          <a:xfrm>
            <a:off x="684212" y="5629836"/>
            <a:ext cx="8534400" cy="875552"/>
          </a:xfrm>
        </p:spPr>
        <p:txBody>
          <a:bodyPr/>
          <a:lstStyle/>
          <a:p>
            <a:r>
              <a:rPr lang="en-US" dirty="0" err="1"/>
              <a:t>Figuri</a:t>
            </a:r>
            <a:r>
              <a:rPr lang="en-US" dirty="0"/>
              <a:t> </a:t>
            </a:r>
            <a:r>
              <a:rPr lang="en-US" dirty="0" err="1"/>
              <a:t>slowfox</a:t>
            </a:r>
            <a:r>
              <a:rPr lang="en-US" dirty="0"/>
              <a:t>(</a:t>
            </a:r>
            <a:r>
              <a:rPr lang="en-US" dirty="0" err="1"/>
              <a:t>clasa</a:t>
            </a:r>
            <a:r>
              <a:rPr lang="en-US" dirty="0"/>
              <a:t> c)</a:t>
            </a:r>
            <a:endParaRPr lang="ro-RO" dirty="0"/>
          </a:p>
        </p:txBody>
      </p:sp>
      <p:graphicFrame>
        <p:nvGraphicFramePr>
          <p:cNvPr id="4" name="Content Placeholder 3">
            <a:extLst>
              <a:ext uri="{FF2B5EF4-FFF2-40B4-BE49-F238E27FC236}">
                <a16:creationId xmlns:a16="http://schemas.microsoft.com/office/drawing/2014/main" id="{4BD9FC8E-F559-2612-17D1-B7F5AE1CD095}"/>
              </a:ext>
            </a:extLst>
          </p:cNvPr>
          <p:cNvGraphicFramePr>
            <a:graphicFrameLocks noGrp="1"/>
          </p:cNvGraphicFramePr>
          <p:nvPr>
            <p:ph idx="1"/>
            <p:extLst>
              <p:ext uri="{D42A27DB-BD31-4B8C-83A1-F6EECF244321}">
                <p14:modId xmlns:p14="http://schemas.microsoft.com/office/powerpoint/2010/main" val="1205977728"/>
              </p:ext>
            </p:extLst>
          </p:nvPr>
        </p:nvGraphicFramePr>
        <p:xfrm>
          <a:off x="684212" y="515470"/>
          <a:ext cx="10898188" cy="286512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EXTENDED REVERSE WAVE Start: LF </a:t>
                      </a:r>
                      <a:r>
                        <a:rPr lang="en-US" sz="1600" dirty="0" err="1"/>
                        <a:t>fwd</a:t>
                      </a:r>
                      <a:r>
                        <a:rPr lang="en-US" sz="1600" dirty="0"/>
                        <a:t> and slightly to side (Closed Position) Finish: LF </a:t>
                      </a:r>
                      <a:r>
                        <a:rPr lang="en-US" sz="1600" dirty="0" err="1"/>
                        <a:t>fwd</a:t>
                      </a:r>
                      <a:r>
                        <a:rPr lang="en-US" sz="1600" dirty="0"/>
                        <a:t> (Closed Position) Timing: SQQ </a:t>
                      </a:r>
                      <a:r>
                        <a:rPr lang="en-US" sz="1600" dirty="0" err="1"/>
                        <a:t>SQQ</a:t>
                      </a:r>
                      <a:r>
                        <a:rPr lang="en-US" sz="1600" dirty="0"/>
                        <a:t> </a:t>
                      </a:r>
                      <a:r>
                        <a:rPr lang="en-US" sz="1600" dirty="0" err="1"/>
                        <a:t>SQQ</a:t>
                      </a:r>
                      <a:r>
                        <a:rPr lang="en-US" sz="1600" dirty="0"/>
                        <a:t> </a:t>
                      </a:r>
                      <a:r>
                        <a:rPr lang="en-US" sz="1600" dirty="0" err="1"/>
                        <a:t>SQQ</a:t>
                      </a:r>
                      <a:r>
                        <a:rPr lang="en-US" sz="1600" dirty="0"/>
                        <a:t> QSQ NOTE - General: Steps 1-9, 1-12, 6- 12 or 6-15 only may be used.</a:t>
                      </a:r>
                      <a:endParaRPr lang="ro-RO" sz="1600" dirty="0"/>
                    </a:p>
                  </a:txBody>
                  <a:tcPr/>
                </a:tc>
                <a:tc>
                  <a:txBody>
                    <a:bodyPr/>
                    <a:lstStyle/>
                    <a:p>
                      <a:r>
                        <a:rPr lang="en-US" sz="1600" dirty="0"/>
                        <a:t>REVERSE PIVOT Start: RF </a:t>
                      </a:r>
                      <a:r>
                        <a:rPr lang="en-US" sz="1600" dirty="0" err="1"/>
                        <a:t>diag</a:t>
                      </a:r>
                      <a:r>
                        <a:rPr lang="en-US" sz="1600" dirty="0"/>
                        <a:t> BWD (Closed Position) Finish: Weight on R F (Closed Position) Timing: S NOTE - Timing: Alternative timing Q or &amp; may be used. If Q is used the timing of the following figure will change.</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HOVER CORTE (SEE WALTZ) Start: RF </a:t>
                      </a:r>
                      <a:r>
                        <a:rPr lang="en-US" sz="1600" dirty="0" err="1"/>
                        <a:t>bwd</a:t>
                      </a:r>
                      <a:r>
                        <a:rPr lang="en-US" sz="1600" dirty="0"/>
                        <a:t> and slightly to side (Closed Position) Finish: Transfer weight to RF (Closed Position) Timing: SQQ NOTE - Timing: alternative timing SSS may be used NOTE - Couple Position: it may start in Promenade Position NOTE - General: follow with Weave Ending (3-6 Basic Weave) </a:t>
                      </a:r>
                      <a:endParaRPr lang="ro-RO" sz="1600" dirty="0"/>
                    </a:p>
                  </a:txBody>
                  <a:tcPr/>
                </a:tc>
                <a:tc>
                  <a:txBody>
                    <a:bodyPr/>
                    <a:lstStyle/>
                    <a:p>
                      <a:r>
                        <a:rPr lang="en-US" sz="1600" dirty="0"/>
                        <a:t>PROGRESSIVE CHASSE TO R (SEE WALTZ) Start: LF </a:t>
                      </a:r>
                      <a:r>
                        <a:rPr lang="en-US" sz="1600" dirty="0" err="1"/>
                        <a:t>fwd</a:t>
                      </a:r>
                      <a:r>
                        <a:rPr lang="en-US" sz="1600" dirty="0"/>
                        <a:t> and slightly to side (Closed Position) Finish: RF to side and slightly </a:t>
                      </a:r>
                      <a:r>
                        <a:rPr lang="en-US" sz="1600" dirty="0" err="1"/>
                        <a:t>bwd</a:t>
                      </a:r>
                      <a:r>
                        <a:rPr lang="en-US" sz="1600" dirty="0"/>
                        <a:t> (Closed Position) Timing: S Q&amp;Q NOTE - General: follow with Weave Ending (3-6 Basic Weave)</a:t>
                      </a:r>
                      <a:endParaRPr lang="ro-RO" sz="1600" dirty="0"/>
                    </a:p>
                  </a:txBody>
                  <a:tcPr/>
                </a:tc>
                <a:extLst>
                  <a:ext uri="{0D108BD9-81ED-4DB2-BD59-A6C34878D82A}">
                    <a16:rowId xmlns:a16="http://schemas.microsoft.com/office/drawing/2014/main" val="512230822"/>
                  </a:ext>
                </a:extLst>
              </a:tr>
            </a:tbl>
          </a:graphicData>
        </a:graphic>
      </p:graphicFrame>
    </p:spTree>
    <p:extLst>
      <p:ext uri="{BB962C8B-B14F-4D97-AF65-F5344CB8AC3E}">
        <p14:creationId xmlns:p14="http://schemas.microsoft.com/office/powerpoint/2010/main" val="21363303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0478FB-B006-130D-0069-DA66BC5D97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3501DC-A70A-13B4-378B-F9720889D008}"/>
              </a:ext>
            </a:extLst>
          </p:cNvPr>
          <p:cNvSpPr>
            <a:spLocks noGrp="1"/>
          </p:cNvSpPr>
          <p:nvPr>
            <p:ph type="title"/>
          </p:nvPr>
        </p:nvSpPr>
        <p:spPr/>
        <p:txBody>
          <a:bodyPr/>
          <a:lstStyle/>
          <a:p>
            <a:r>
              <a:rPr lang="en-US" dirty="0" err="1"/>
              <a:t>Vals</a:t>
            </a:r>
            <a:r>
              <a:rPr lang="en-US" dirty="0"/>
              <a:t> lent – </a:t>
            </a:r>
            <a:r>
              <a:rPr lang="en-US" dirty="0" err="1"/>
              <a:t>analiza</a:t>
            </a:r>
            <a:r>
              <a:rPr lang="en-US" dirty="0"/>
              <a:t> </a:t>
            </a:r>
            <a:r>
              <a:rPr lang="en-US" dirty="0" err="1"/>
              <a:t>comparativa</a:t>
            </a:r>
            <a:br>
              <a:rPr lang="en-US" dirty="0"/>
            </a:br>
            <a:r>
              <a:rPr lang="en-US" dirty="0"/>
              <a:t>hobby</a:t>
            </a:r>
            <a:endParaRPr lang="ro-RO" dirty="0"/>
          </a:p>
        </p:txBody>
      </p:sp>
      <p:sp>
        <p:nvSpPr>
          <p:cNvPr id="3" name="Text Placeholder 2">
            <a:extLst>
              <a:ext uri="{FF2B5EF4-FFF2-40B4-BE49-F238E27FC236}">
                <a16:creationId xmlns:a16="http://schemas.microsoft.com/office/drawing/2014/main" id="{A503C502-AD9C-61E8-8A29-B4D407F07A8E}"/>
              </a:ext>
            </a:extLst>
          </p:cNvPr>
          <p:cNvSpPr>
            <a:spLocks noGrp="1"/>
          </p:cNvSpPr>
          <p:nvPr>
            <p:ph type="body" idx="1"/>
          </p:nvPr>
        </p:nvSpPr>
        <p:spPr/>
        <p:txBody>
          <a:bodyPr/>
          <a:lstStyle/>
          <a:p>
            <a:r>
              <a:rPr lang="en-US" dirty="0" err="1"/>
              <a:t>Vechi</a:t>
            </a:r>
            <a:r>
              <a:rPr lang="en-US" dirty="0"/>
              <a:t>	</a:t>
            </a:r>
            <a:endParaRPr lang="ro-RO" dirty="0"/>
          </a:p>
        </p:txBody>
      </p:sp>
      <p:sp>
        <p:nvSpPr>
          <p:cNvPr id="4" name="Content Placeholder 3">
            <a:extLst>
              <a:ext uri="{FF2B5EF4-FFF2-40B4-BE49-F238E27FC236}">
                <a16:creationId xmlns:a16="http://schemas.microsoft.com/office/drawing/2014/main" id="{3924D037-F921-9E9D-2B00-6D26D1EC0514}"/>
              </a:ext>
            </a:extLst>
          </p:cNvPr>
          <p:cNvSpPr>
            <a:spLocks noGrp="1"/>
          </p:cNvSpPr>
          <p:nvPr>
            <p:ph sz="half" idx="2"/>
          </p:nvPr>
        </p:nvSpPr>
        <p:spPr>
          <a:xfrm>
            <a:off x="684211" y="1270529"/>
            <a:ext cx="4937655" cy="3364224"/>
          </a:xfrm>
        </p:spPr>
        <p:txBody>
          <a:bodyPr>
            <a:normAutofit fontScale="70000" lnSpcReduction="20000"/>
          </a:bodyPr>
          <a:lstStyle/>
          <a:p>
            <a:r>
              <a:rPr lang="ro-RO" sz="1700" b="0" i="0" u="none" strike="noStrike" baseline="0" dirty="0">
                <a:solidFill>
                  <a:srgbClr val="FF0000"/>
                </a:solidFill>
                <a:latin typeface="Times New Roman" panose="02020603050405020304" pitchFamily="18" charset="0"/>
              </a:rPr>
              <a:t>Inverted/Backward Closed Change </a:t>
            </a:r>
          </a:p>
          <a:p>
            <a:r>
              <a:rPr lang="ro-RO" sz="1700" b="0" i="0" u="none" strike="noStrike" baseline="0" dirty="0">
                <a:solidFill>
                  <a:srgbClr val="FF0000"/>
                </a:solidFill>
                <a:latin typeface="Times New Roman" panose="02020603050405020304" pitchFamily="18" charset="0"/>
              </a:rPr>
              <a:t>Inverted/Backward Closed Change 	</a:t>
            </a:r>
          </a:p>
          <a:p>
            <a:r>
              <a:rPr lang="ro-RO" sz="1700" b="0" i="0" u="none" strike="noStrike" baseline="0" dirty="0">
                <a:solidFill>
                  <a:srgbClr val="FF0000"/>
                </a:solidFill>
                <a:latin typeface="Times New Roman" panose="02020603050405020304" pitchFamily="18" charset="0"/>
              </a:rPr>
              <a:t>1-3 din Natural Turn 	</a:t>
            </a:r>
          </a:p>
          <a:p>
            <a:r>
              <a:rPr lang="ro-RO" sz="1700" b="0" i="0" u="none" strike="noStrike" baseline="0" dirty="0">
                <a:solidFill>
                  <a:srgbClr val="FF0000"/>
                </a:solidFill>
                <a:latin typeface="Times New Roman" panose="02020603050405020304" pitchFamily="18" charset="0"/>
              </a:rPr>
              <a:t>4-6 din Natural Turn </a:t>
            </a:r>
            <a:r>
              <a:rPr lang="ro-RO" sz="1700" b="0" i="0" u="none" strike="noStrike" baseline="0" dirty="0">
                <a:solidFill>
                  <a:srgbClr val="000000"/>
                </a:solidFill>
                <a:latin typeface="Times New Roman" panose="02020603050405020304" pitchFamily="18" charset="0"/>
              </a:rPr>
              <a:t>	</a:t>
            </a:r>
          </a:p>
          <a:p>
            <a:r>
              <a:rPr lang="ro-RO" sz="1700" b="0" i="0" u="none" strike="noStrike" baseline="0" dirty="0">
                <a:solidFill>
                  <a:srgbClr val="000000"/>
                </a:solidFill>
                <a:latin typeface="Times New Roman" panose="02020603050405020304" pitchFamily="18" charset="0"/>
              </a:rPr>
              <a:t>Open Cross Chasse 	</a:t>
            </a:r>
          </a:p>
          <a:p>
            <a:r>
              <a:rPr lang="en-US" sz="1700" b="0" i="0" u="none" strike="noStrike" baseline="0" dirty="0">
                <a:solidFill>
                  <a:srgbClr val="000000"/>
                </a:solidFill>
                <a:latin typeface="Times New Roman" panose="02020603050405020304" pitchFamily="18" charset="0"/>
              </a:rPr>
              <a:t>Open Natural Turn from Closed Position 	</a:t>
            </a:r>
          </a:p>
          <a:p>
            <a:r>
              <a:rPr lang="ro-RO" sz="1700" b="0" i="0" u="none" strike="noStrike" baseline="0" dirty="0">
                <a:solidFill>
                  <a:srgbClr val="000000"/>
                </a:solidFill>
                <a:latin typeface="Times New Roman" panose="02020603050405020304" pitchFamily="18" charset="0"/>
              </a:rPr>
              <a:t>Open Reverse Turn 	</a:t>
            </a:r>
            <a:endParaRPr lang="en-US" sz="1700" b="0" i="0" u="none" strike="noStrike" baseline="0" dirty="0">
              <a:solidFill>
                <a:srgbClr val="000000"/>
              </a:solidFill>
              <a:latin typeface="Times New Roman" panose="02020603050405020304" pitchFamily="18" charset="0"/>
            </a:endParaRPr>
          </a:p>
          <a:p>
            <a:r>
              <a:rPr lang="ro-RO" sz="1700" b="0" i="0" u="none" strike="noStrike" baseline="0" dirty="0">
                <a:solidFill>
                  <a:srgbClr val="000000"/>
                </a:solidFill>
                <a:latin typeface="Times New Roman" panose="02020603050405020304" pitchFamily="18" charset="0"/>
              </a:rPr>
              <a:t>1-3 din Open Reverse Turn </a:t>
            </a:r>
            <a:endParaRPr lang="en-US" sz="1700" b="0" i="0" u="none" strike="noStrike" baseline="0" dirty="0">
              <a:solidFill>
                <a:srgbClr val="000000"/>
              </a:solidFill>
              <a:latin typeface="Times New Roman" panose="02020603050405020304" pitchFamily="18" charset="0"/>
            </a:endParaRPr>
          </a:p>
          <a:p>
            <a:r>
              <a:rPr lang="ro-RO" sz="1800" b="0" i="0" u="none" strike="noStrike" baseline="0" dirty="0">
                <a:solidFill>
                  <a:srgbClr val="FF0000"/>
                </a:solidFill>
                <a:latin typeface="Times New Roman" panose="02020603050405020304" pitchFamily="18" charset="0"/>
              </a:rPr>
              <a:t>1-3 din Reverse Turn 	</a:t>
            </a:r>
          </a:p>
          <a:p>
            <a:r>
              <a:rPr lang="en-US" sz="1800" dirty="0">
                <a:solidFill>
                  <a:srgbClr val="FF0000"/>
                </a:solidFill>
                <a:latin typeface="Times New Roman" panose="02020603050405020304" pitchFamily="18" charset="0"/>
              </a:rPr>
              <a:t>4</a:t>
            </a:r>
            <a:r>
              <a:rPr lang="ro-RO" sz="1800" b="0" i="0" u="none" strike="noStrike" baseline="0" dirty="0">
                <a:solidFill>
                  <a:srgbClr val="FF0000"/>
                </a:solidFill>
                <a:latin typeface="Times New Roman" panose="02020603050405020304" pitchFamily="18" charset="0"/>
              </a:rPr>
              <a:t>-</a:t>
            </a:r>
            <a:r>
              <a:rPr lang="en-US" sz="1800" b="0" i="0" u="none" strike="noStrike" baseline="0" dirty="0">
                <a:solidFill>
                  <a:srgbClr val="FF0000"/>
                </a:solidFill>
                <a:latin typeface="Times New Roman" panose="02020603050405020304" pitchFamily="18" charset="0"/>
              </a:rPr>
              <a:t>6</a:t>
            </a:r>
            <a:r>
              <a:rPr lang="ro-RO" sz="1800" b="0" i="0" u="none" strike="noStrike" baseline="0" dirty="0">
                <a:solidFill>
                  <a:srgbClr val="FF0000"/>
                </a:solidFill>
                <a:latin typeface="Times New Roman" panose="02020603050405020304" pitchFamily="18" charset="0"/>
              </a:rPr>
              <a:t> din Reverse Turn </a:t>
            </a:r>
            <a:r>
              <a:rPr lang="ro-RO" sz="1800" b="0" i="0" u="none" strike="noStrike" baseline="0" dirty="0">
                <a:solidFill>
                  <a:srgbClr val="000000"/>
                </a:solidFill>
                <a:latin typeface="Times New Roman" panose="02020603050405020304" pitchFamily="18" charset="0"/>
              </a:rPr>
              <a:t>	</a:t>
            </a:r>
            <a:r>
              <a:rPr lang="ro-RO" sz="1700" b="0" i="0" u="none" strike="noStrike" baseline="0" dirty="0">
                <a:solidFill>
                  <a:srgbClr val="000000"/>
                </a:solidFill>
                <a:latin typeface="Times New Roman" panose="02020603050405020304" pitchFamily="18" charset="0"/>
              </a:rPr>
              <a:t>	</a:t>
            </a:r>
            <a:endParaRPr lang="en-US" sz="1700" b="0" i="0" u="none" strike="noStrike" baseline="0" dirty="0">
              <a:solidFill>
                <a:srgbClr val="000000"/>
              </a:solidFill>
              <a:latin typeface="Times New Roman" panose="02020603050405020304" pitchFamily="18" charset="0"/>
            </a:endParaRPr>
          </a:p>
          <a:p>
            <a:r>
              <a:rPr lang="ro-RO" sz="1700" b="0" i="0" u="none" strike="noStrike" baseline="0" dirty="0">
                <a:solidFill>
                  <a:srgbClr val="000000"/>
                </a:solidFill>
                <a:latin typeface="Times New Roman" panose="02020603050405020304" pitchFamily="18" charset="0"/>
              </a:rPr>
              <a:t>Quarter Turn to Right 	</a:t>
            </a:r>
            <a:endParaRPr lang="en-US" sz="1700" b="0" i="0" u="none" strike="noStrike" baseline="0" dirty="0">
              <a:solidFill>
                <a:srgbClr val="000000"/>
              </a:solidFill>
              <a:latin typeface="Times New Roman" panose="02020603050405020304" pitchFamily="18" charset="0"/>
            </a:endParaRPr>
          </a:p>
          <a:p>
            <a:r>
              <a:rPr lang="ro-RO" sz="1700" b="0" i="0" u="none" strike="noStrike" baseline="0" dirty="0">
                <a:solidFill>
                  <a:srgbClr val="000000"/>
                </a:solidFill>
                <a:highlight>
                  <a:srgbClr val="FFFF00"/>
                </a:highlight>
                <a:latin typeface="Times New Roman" panose="02020603050405020304" pitchFamily="18" charset="0"/>
              </a:rPr>
              <a:t>Running Finish </a:t>
            </a:r>
            <a:r>
              <a:rPr lang="ro-RO" sz="1800" b="0" i="0" u="none" strike="noStrike" baseline="0" dirty="0">
                <a:solidFill>
                  <a:srgbClr val="000000"/>
                </a:solidFill>
                <a:highlight>
                  <a:srgbClr val="FFFF00"/>
                </a:highlight>
                <a:latin typeface="Times New Roman" panose="02020603050405020304" pitchFamily="18" charset="0"/>
              </a:rPr>
              <a:t>	</a:t>
            </a:r>
          </a:p>
          <a:p>
            <a:endParaRPr lang="ro-RO" sz="1800" b="0" i="0" u="none" strike="noStrike" baseline="0" dirty="0">
              <a:solidFill>
                <a:srgbClr val="000000"/>
              </a:solidFill>
              <a:latin typeface="Times New Roman" panose="02020603050405020304" pitchFamily="18" charset="0"/>
            </a:endParaRPr>
          </a:p>
          <a:p>
            <a:endParaRPr lang="ro-RO" sz="1800" b="0" i="0" u="none" strike="noStrike" baseline="0" dirty="0">
              <a:solidFill>
                <a:srgbClr val="000000"/>
              </a:solidFill>
              <a:latin typeface="Times New Roman" panose="02020603050405020304" pitchFamily="18" charset="0"/>
            </a:endParaRPr>
          </a:p>
          <a:p>
            <a:endParaRPr lang="ro-RO" sz="1800" b="0" i="0" u="none" strike="noStrike" baseline="0" dirty="0">
              <a:solidFill>
                <a:srgbClr val="000000"/>
              </a:solidFill>
              <a:latin typeface="Times New Roman" panose="02020603050405020304" pitchFamily="18" charset="0"/>
            </a:endParaRPr>
          </a:p>
          <a:p>
            <a:endParaRPr lang="ro-RO" sz="1800" b="0" i="0" u="none" strike="noStrike" baseline="0" dirty="0">
              <a:solidFill>
                <a:srgbClr val="000000"/>
              </a:solidFill>
              <a:latin typeface="Times New Roman" panose="02020603050405020304" pitchFamily="18" charset="0"/>
            </a:endParaRPr>
          </a:p>
          <a:p>
            <a:endParaRPr lang="ro-RO" dirty="0"/>
          </a:p>
        </p:txBody>
      </p:sp>
      <p:sp>
        <p:nvSpPr>
          <p:cNvPr id="5" name="Text Placeholder 4">
            <a:extLst>
              <a:ext uri="{FF2B5EF4-FFF2-40B4-BE49-F238E27FC236}">
                <a16:creationId xmlns:a16="http://schemas.microsoft.com/office/drawing/2014/main" id="{EBB3F0B8-CEA6-7EE7-25CE-E3291E1FAEB3}"/>
              </a:ext>
            </a:extLst>
          </p:cNvPr>
          <p:cNvSpPr>
            <a:spLocks noGrp="1"/>
          </p:cNvSpPr>
          <p:nvPr>
            <p:ph type="body" sz="quarter" idx="3"/>
          </p:nvPr>
        </p:nvSpPr>
        <p:spPr/>
        <p:txBody>
          <a:bodyPr/>
          <a:lstStyle/>
          <a:p>
            <a:r>
              <a:rPr lang="en-US" dirty="0"/>
              <a:t>Nou</a:t>
            </a:r>
            <a:endParaRPr lang="ro-RO" dirty="0"/>
          </a:p>
        </p:txBody>
      </p:sp>
      <p:sp>
        <p:nvSpPr>
          <p:cNvPr id="6" name="Content Placeholder 5">
            <a:extLst>
              <a:ext uri="{FF2B5EF4-FFF2-40B4-BE49-F238E27FC236}">
                <a16:creationId xmlns:a16="http://schemas.microsoft.com/office/drawing/2014/main" id="{B09E63DE-C838-F594-AA56-D718DDDA7156}"/>
              </a:ext>
            </a:extLst>
          </p:cNvPr>
          <p:cNvSpPr>
            <a:spLocks noGrp="1"/>
          </p:cNvSpPr>
          <p:nvPr>
            <p:ph sz="quarter" idx="4"/>
          </p:nvPr>
        </p:nvSpPr>
        <p:spPr/>
        <p:txBody>
          <a:bodyPr>
            <a:normAutofit fontScale="70000" lnSpcReduction="20000"/>
          </a:bodyPr>
          <a:lstStyle/>
          <a:p>
            <a:r>
              <a:rPr lang="ro-RO" sz="1800" b="0" i="0" u="none" strike="noStrike" baseline="0" dirty="0">
                <a:solidFill>
                  <a:srgbClr val="002060"/>
                </a:solidFill>
                <a:latin typeface="Times New Roman" panose="02020603050405020304" pitchFamily="18" charset="0"/>
              </a:rPr>
              <a:t>Backward Lock </a:t>
            </a:r>
            <a:endParaRPr lang="en-US" sz="1800" b="0" i="0" u="none" strike="noStrike" baseline="0" dirty="0">
              <a:solidFill>
                <a:srgbClr val="002060"/>
              </a:solidFill>
              <a:latin typeface="Times New Roman" panose="02020603050405020304" pitchFamily="18" charset="0"/>
            </a:endParaRPr>
          </a:p>
          <a:p>
            <a:r>
              <a:rPr lang="ro-RO" sz="1800" b="0" i="0" u="none" strike="noStrike" baseline="0" dirty="0">
                <a:solidFill>
                  <a:srgbClr val="002060"/>
                </a:solidFill>
                <a:latin typeface="Times New Roman" panose="02020603050405020304" pitchFamily="18" charset="0"/>
              </a:rPr>
              <a:t>Hesitation Change 	</a:t>
            </a:r>
          </a:p>
          <a:p>
            <a:r>
              <a:rPr lang="en-US" sz="1800" dirty="0">
                <a:solidFill>
                  <a:srgbClr val="002060"/>
                </a:solidFill>
                <a:latin typeface="Times New Roman" panose="02020603050405020304" pitchFamily="18" charset="0"/>
              </a:rPr>
              <a:t>For</a:t>
            </a:r>
            <a:r>
              <a:rPr lang="ro-RO" sz="1800" b="0" i="0" u="none" strike="noStrike" baseline="0" dirty="0">
                <a:solidFill>
                  <a:srgbClr val="002060"/>
                </a:solidFill>
                <a:latin typeface="Times New Roman" panose="02020603050405020304" pitchFamily="18" charset="0"/>
              </a:rPr>
              <a:t>ward Lock 	</a:t>
            </a:r>
          </a:p>
        </p:txBody>
      </p:sp>
    </p:spTree>
    <p:extLst>
      <p:ext uri="{BB962C8B-B14F-4D97-AF65-F5344CB8AC3E}">
        <p14:creationId xmlns:p14="http://schemas.microsoft.com/office/powerpoint/2010/main" val="37018471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1" end="11"/>
                                            </p:txEl>
                                          </p:spTgt>
                                        </p:tgtEl>
                                        <p:attrNameLst>
                                          <p:attrName>style.visibility</p:attrName>
                                        </p:attrNameLst>
                                      </p:cBhvr>
                                      <p:to>
                                        <p:strVal val="visible"/>
                                      </p:to>
                                    </p:set>
                                    <p:anim calcmode="lin" valueType="num">
                                      <p:cBhvr additive="base">
                                        <p:cTn id="5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6">
                                            <p:txEl>
                                              <p:pRg st="0" end="0"/>
                                            </p:txEl>
                                          </p:spTgt>
                                        </p:tgtEl>
                                        <p:attrNameLst>
                                          <p:attrName>style.visibility</p:attrName>
                                        </p:attrNameLst>
                                      </p:cBhvr>
                                      <p:to>
                                        <p:strVal val="visible"/>
                                      </p:to>
                                    </p:set>
                                    <p:anim calcmode="lin" valueType="num">
                                      <p:cBhvr additive="base">
                                        <p:cTn id="5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6">
                                            <p:txEl>
                                              <p:pRg st="1" end="1"/>
                                            </p:txEl>
                                          </p:spTgt>
                                        </p:tgtEl>
                                        <p:attrNameLst>
                                          <p:attrName>style.visibility</p:attrName>
                                        </p:attrNameLst>
                                      </p:cBhvr>
                                      <p:to>
                                        <p:strVal val="visible"/>
                                      </p:to>
                                    </p:set>
                                    <p:anim calcmode="lin" valueType="num">
                                      <p:cBhvr additive="base">
                                        <p:cTn id="6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6">
                                            <p:txEl>
                                              <p:pRg st="2" end="2"/>
                                            </p:txEl>
                                          </p:spTgt>
                                        </p:tgtEl>
                                        <p:attrNameLst>
                                          <p:attrName>style.visibility</p:attrName>
                                        </p:attrNameLst>
                                      </p:cBhvr>
                                      <p:to>
                                        <p:strVal val="visible"/>
                                      </p:to>
                                    </p:set>
                                    <p:anim calcmode="lin" valueType="num">
                                      <p:cBhvr additive="base">
                                        <p:cTn id="6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2EB6D-6FE1-1765-963E-F6118DF68101}"/>
              </a:ext>
            </a:extLst>
          </p:cNvPr>
          <p:cNvSpPr>
            <a:spLocks noGrp="1"/>
          </p:cNvSpPr>
          <p:nvPr>
            <p:ph type="title"/>
          </p:nvPr>
        </p:nvSpPr>
        <p:spPr/>
        <p:txBody>
          <a:bodyPr/>
          <a:lstStyle/>
          <a:p>
            <a:r>
              <a:rPr lang="en-US" dirty="0"/>
              <a:t>Lista </a:t>
            </a:r>
            <a:r>
              <a:rPr lang="en-US" dirty="0" err="1"/>
              <a:t>figuri</a:t>
            </a:r>
            <a:r>
              <a:rPr lang="en-US" dirty="0"/>
              <a:t> </a:t>
            </a:r>
            <a:r>
              <a:rPr lang="en-US" dirty="0" err="1"/>
              <a:t>vals</a:t>
            </a:r>
            <a:r>
              <a:rPr lang="en-US" dirty="0"/>
              <a:t> lent</a:t>
            </a:r>
            <a:endParaRPr lang="ro-RO" dirty="0"/>
          </a:p>
        </p:txBody>
      </p:sp>
      <p:sp>
        <p:nvSpPr>
          <p:cNvPr id="3" name="Content Placeholder 2">
            <a:extLst>
              <a:ext uri="{FF2B5EF4-FFF2-40B4-BE49-F238E27FC236}">
                <a16:creationId xmlns:a16="http://schemas.microsoft.com/office/drawing/2014/main" id="{60A27623-3617-E58A-F66C-AACC94ECD97E}"/>
              </a:ext>
            </a:extLst>
          </p:cNvPr>
          <p:cNvSpPr>
            <a:spLocks noGrp="1"/>
          </p:cNvSpPr>
          <p:nvPr>
            <p:ph idx="1"/>
          </p:nvPr>
        </p:nvSpPr>
        <p:spPr/>
        <p:txBody>
          <a:bodyPr/>
          <a:lstStyle/>
          <a:p>
            <a:r>
              <a:rPr lang="en-US" b="1" dirty="0"/>
              <a:t>Fete solo debutante, </a:t>
            </a:r>
            <a:r>
              <a:rPr lang="en-US" b="1" dirty="0" err="1"/>
              <a:t>debutanti</a:t>
            </a:r>
            <a:r>
              <a:rPr lang="en-US" b="1" dirty="0"/>
              <a:t>:</a:t>
            </a:r>
          </a:p>
          <a:p>
            <a:r>
              <a:rPr lang="en-US" dirty="0"/>
              <a:t> CLOSED CHANGE ON RF Start: RF </a:t>
            </a:r>
            <a:r>
              <a:rPr lang="en-US" dirty="0" err="1"/>
              <a:t>fwd</a:t>
            </a:r>
            <a:r>
              <a:rPr lang="en-US" dirty="0"/>
              <a:t> (Closed Position) Finish: RF closes to LF (Closed Position) Timing: 123 </a:t>
            </a:r>
          </a:p>
          <a:p>
            <a:r>
              <a:rPr lang="en-US" dirty="0"/>
              <a:t>CLOSED CHANGE ON LF Start: LF </a:t>
            </a:r>
            <a:r>
              <a:rPr lang="en-US" dirty="0" err="1"/>
              <a:t>fwd</a:t>
            </a:r>
            <a:r>
              <a:rPr lang="en-US" dirty="0"/>
              <a:t> (Closed Position) Finish: LF closes to RF Timing: 123 </a:t>
            </a:r>
          </a:p>
          <a:p>
            <a:r>
              <a:rPr lang="en-US" dirty="0"/>
              <a:t>NATURAL TURN Start: RF </a:t>
            </a:r>
            <a:r>
              <a:rPr lang="en-US" dirty="0" err="1"/>
              <a:t>fwd</a:t>
            </a:r>
            <a:r>
              <a:rPr lang="en-US" dirty="0"/>
              <a:t> (Closed Position) Finish: LF closes to RF Timing: 123 123 </a:t>
            </a:r>
          </a:p>
          <a:p>
            <a:r>
              <a:rPr lang="en-US" dirty="0"/>
              <a:t>REVERSE TURN Start: LF </a:t>
            </a:r>
            <a:r>
              <a:rPr lang="en-US" dirty="0" err="1"/>
              <a:t>fwd</a:t>
            </a:r>
            <a:r>
              <a:rPr lang="en-US" dirty="0"/>
              <a:t> (Closed Position) Finish: RF closes to LF Timing: 123 123 </a:t>
            </a:r>
            <a:endParaRPr lang="ro-RO" dirty="0"/>
          </a:p>
        </p:txBody>
      </p:sp>
    </p:spTree>
    <p:extLst>
      <p:ext uri="{BB962C8B-B14F-4D97-AF65-F5344CB8AC3E}">
        <p14:creationId xmlns:p14="http://schemas.microsoft.com/office/powerpoint/2010/main" val="15482504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FB9E61-6680-141E-6393-BFB00A34A1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178277-8E83-D525-8AF8-5957677E74D6}"/>
              </a:ext>
            </a:extLst>
          </p:cNvPr>
          <p:cNvSpPr>
            <a:spLocks noGrp="1"/>
          </p:cNvSpPr>
          <p:nvPr>
            <p:ph type="title"/>
          </p:nvPr>
        </p:nvSpPr>
        <p:spPr>
          <a:xfrm>
            <a:off x="684212" y="5755341"/>
            <a:ext cx="8534400" cy="959224"/>
          </a:xfrm>
        </p:spPr>
        <p:txBody>
          <a:bodyPr/>
          <a:lstStyle/>
          <a:p>
            <a:r>
              <a:rPr lang="en-US" dirty="0"/>
              <a:t>Lista </a:t>
            </a:r>
            <a:r>
              <a:rPr lang="en-US" dirty="0" err="1"/>
              <a:t>figuri</a:t>
            </a:r>
            <a:r>
              <a:rPr lang="en-US" dirty="0"/>
              <a:t> </a:t>
            </a:r>
            <a:r>
              <a:rPr lang="en-US" dirty="0" err="1"/>
              <a:t>vals</a:t>
            </a:r>
            <a:r>
              <a:rPr lang="en-US" dirty="0"/>
              <a:t> lent</a:t>
            </a:r>
            <a:endParaRPr lang="ro-RO" dirty="0"/>
          </a:p>
        </p:txBody>
      </p:sp>
      <p:sp>
        <p:nvSpPr>
          <p:cNvPr id="3" name="Content Placeholder 2">
            <a:extLst>
              <a:ext uri="{FF2B5EF4-FFF2-40B4-BE49-F238E27FC236}">
                <a16:creationId xmlns:a16="http://schemas.microsoft.com/office/drawing/2014/main" id="{5175C890-4DF8-0B68-C98A-A80C50B04D40}"/>
              </a:ext>
            </a:extLst>
          </p:cNvPr>
          <p:cNvSpPr>
            <a:spLocks noGrp="1"/>
          </p:cNvSpPr>
          <p:nvPr>
            <p:ph idx="1"/>
          </p:nvPr>
        </p:nvSpPr>
        <p:spPr>
          <a:xfrm>
            <a:off x="684212" y="242048"/>
            <a:ext cx="10823576" cy="5513294"/>
          </a:xfrm>
        </p:spPr>
        <p:txBody>
          <a:bodyPr>
            <a:normAutofit fontScale="70000" lnSpcReduction="20000"/>
          </a:bodyPr>
          <a:lstStyle/>
          <a:p>
            <a:r>
              <a:rPr lang="en-US" b="1" dirty="0"/>
              <a:t>Fete solo </a:t>
            </a:r>
            <a:r>
              <a:rPr lang="en-US" b="1" dirty="0" err="1"/>
              <a:t>argint</a:t>
            </a:r>
            <a:r>
              <a:rPr lang="en-US" b="1" dirty="0"/>
              <a:t>, </a:t>
            </a:r>
            <a:r>
              <a:rPr lang="en-US" b="1" dirty="0" err="1"/>
              <a:t>bronz,aur,pre+Hobby</a:t>
            </a:r>
            <a:endParaRPr lang="en-US" b="1" dirty="0"/>
          </a:p>
          <a:p>
            <a:r>
              <a:rPr lang="en-US" dirty="0"/>
              <a:t> NATURAL TURN Start: RF </a:t>
            </a:r>
            <a:r>
              <a:rPr lang="en-US" dirty="0" err="1"/>
              <a:t>fwd</a:t>
            </a:r>
            <a:r>
              <a:rPr lang="en-US" dirty="0"/>
              <a:t> (Closed Position) Finish: LF closes to RF Timing: 123 123 NOTE - General: Steps 1-3 or 4-6 only may be used NOTE- Foot Placement/Couple Position: May start with RF </a:t>
            </a:r>
            <a:r>
              <a:rPr lang="en-US" dirty="0" err="1"/>
              <a:t>fwd</a:t>
            </a:r>
            <a:r>
              <a:rPr lang="en-US" dirty="0"/>
              <a:t> in CBMP in Outside Partner Position. If steps 4-6 only are used, step 4 may start LF </a:t>
            </a:r>
            <a:r>
              <a:rPr lang="en-US" dirty="0" err="1"/>
              <a:t>bwd</a:t>
            </a:r>
            <a:r>
              <a:rPr lang="en-US" dirty="0"/>
              <a:t> in CBMP in Outside Partner Position.</a:t>
            </a:r>
          </a:p>
          <a:p>
            <a:r>
              <a:rPr lang="en-US" dirty="0"/>
              <a:t> REVERSE TURN Start: LF </a:t>
            </a:r>
            <a:r>
              <a:rPr lang="en-US" dirty="0" err="1"/>
              <a:t>fwd</a:t>
            </a:r>
            <a:r>
              <a:rPr lang="en-US" dirty="0"/>
              <a:t> (Closed Position) Finish: RF closes to LF Timing: 123 123 NOTE - General: Steps 1-3 or 4-6 only may be used</a:t>
            </a:r>
          </a:p>
          <a:p>
            <a:r>
              <a:rPr lang="en-US" dirty="0"/>
              <a:t> PROGRESSIVE CHASSE TO R Start: LF </a:t>
            </a:r>
            <a:r>
              <a:rPr lang="en-US" dirty="0" err="1"/>
              <a:t>fwd</a:t>
            </a:r>
            <a:r>
              <a:rPr lang="en-US" dirty="0"/>
              <a:t> and slightly to side (Closed Position) Finish: RF to side and slightly </a:t>
            </a:r>
            <a:r>
              <a:rPr lang="en-US" dirty="0" err="1"/>
              <a:t>bwd</a:t>
            </a:r>
            <a:r>
              <a:rPr lang="en-US" dirty="0"/>
              <a:t> (Closed Position) Timing: 12&amp;3 </a:t>
            </a:r>
          </a:p>
          <a:p>
            <a:r>
              <a:rPr lang="en-US" dirty="0"/>
              <a:t>OUTSIDE CHANGE Start: LF </a:t>
            </a:r>
            <a:r>
              <a:rPr lang="en-US" dirty="0" err="1"/>
              <a:t>bwd</a:t>
            </a:r>
            <a:r>
              <a:rPr lang="en-US" dirty="0"/>
              <a:t> in CBMP (Outside Partner Position) Finish: LF to side and slightly </a:t>
            </a:r>
            <a:r>
              <a:rPr lang="en-US" dirty="0" err="1"/>
              <a:t>fwd</a:t>
            </a:r>
            <a:r>
              <a:rPr lang="en-US" dirty="0"/>
              <a:t> (Closed Position or Outside Partner Position) Timing: 123 NOTE - Foot Placement/Couple Position: It may start LF </a:t>
            </a:r>
            <a:r>
              <a:rPr lang="en-US" dirty="0" err="1"/>
              <a:t>Bwd</a:t>
            </a:r>
            <a:r>
              <a:rPr lang="en-US" dirty="0"/>
              <a:t> in Closed Position.</a:t>
            </a:r>
          </a:p>
          <a:p>
            <a:r>
              <a:rPr lang="en-US" dirty="0"/>
              <a:t> BACKWARD LOCK Start: LF </a:t>
            </a:r>
            <a:r>
              <a:rPr lang="en-US" dirty="0" err="1"/>
              <a:t>bwd</a:t>
            </a:r>
            <a:r>
              <a:rPr lang="en-US" dirty="0"/>
              <a:t> in CBMP (Outside Partner Position) Finish: RF </a:t>
            </a:r>
            <a:r>
              <a:rPr lang="en-US" dirty="0" err="1"/>
              <a:t>diag</a:t>
            </a:r>
            <a:r>
              <a:rPr lang="en-US" dirty="0"/>
              <a:t>, </a:t>
            </a:r>
            <a:r>
              <a:rPr lang="en-US" dirty="0" err="1"/>
              <a:t>bwd</a:t>
            </a:r>
            <a:r>
              <a:rPr lang="en-US" dirty="0"/>
              <a:t> (Closed Position or Outside Partner Position) Timing: 12&amp;3 NOTE - Foot Placement/Couple Position: may start LF </a:t>
            </a:r>
            <a:r>
              <a:rPr lang="en-US" dirty="0" err="1"/>
              <a:t>bwd</a:t>
            </a:r>
            <a:r>
              <a:rPr lang="en-US" dirty="0"/>
              <a:t> in Closed Position</a:t>
            </a:r>
          </a:p>
          <a:p>
            <a:r>
              <a:rPr lang="en-US" dirty="0"/>
              <a:t> HESITATION CHANGE Start: LF </a:t>
            </a:r>
            <a:r>
              <a:rPr lang="en-US" dirty="0" err="1"/>
              <a:t>bwd</a:t>
            </a:r>
            <a:r>
              <a:rPr lang="en-US" dirty="0"/>
              <a:t> and slightly to side (Closed Position) Finish: LF closes to RF w/o </a:t>
            </a:r>
            <a:r>
              <a:rPr lang="en-US" dirty="0" err="1"/>
              <a:t>weightweight</a:t>
            </a:r>
            <a:r>
              <a:rPr lang="en-US" dirty="0"/>
              <a:t> on RF (Closed Position) Timing: 123 NOTE - Foot Placement/Couple Position: may start LF </a:t>
            </a:r>
            <a:r>
              <a:rPr lang="en-US" dirty="0" err="1"/>
              <a:t>bwd</a:t>
            </a:r>
            <a:r>
              <a:rPr lang="en-US" dirty="0"/>
              <a:t> in CBMP in Outside Partner Position</a:t>
            </a:r>
          </a:p>
          <a:p>
            <a:r>
              <a:rPr lang="en-US" dirty="0"/>
              <a:t> PROGRESSIVE CHASSE TO L Start: RF </a:t>
            </a:r>
            <a:r>
              <a:rPr lang="en-US" dirty="0" err="1"/>
              <a:t>bwd</a:t>
            </a:r>
            <a:r>
              <a:rPr lang="en-US" dirty="0"/>
              <a:t> (Closed Position) Finish: LF side and slightly </a:t>
            </a:r>
            <a:r>
              <a:rPr lang="en-US" dirty="0" err="1"/>
              <a:t>fwd</a:t>
            </a:r>
            <a:r>
              <a:rPr lang="en-US" dirty="0"/>
              <a:t> (Closed Position) Timing: 12&amp;3 NOTE - Quantity of Turn: may turn up to 3/8 to L </a:t>
            </a:r>
          </a:p>
          <a:p>
            <a:r>
              <a:rPr lang="en-US" dirty="0"/>
              <a:t>FORWARD LOCK Start: RF </a:t>
            </a:r>
            <a:r>
              <a:rPr lang="en-US" dirty="0" err="1"/>
              <a:t>fwd</a:t>
            </a:r>
            <a:r>
              <a:rPr lang="en-US" dirty="0"/>
              <a:t> in CBMP (Outside Partner Position) Finish: LF </a:t>
            </a:r>
            <a:r>
              <a:rPr lang="en-US" dirty="0" err="1"/>
              <a:t>diag</a:t>
            </a:r>
            <a:r>
              <a:rPr lang="en-US" dirty="0"/>
              <a:t> </a:t>
            </a:r>
            <a:r>
              <a:rPr lang="en-US" dirty="0" err="1"/>
              <a:t>fwd</a:t>
            </a:r>
            <a:r>
              <a:rPr lang="en-US" dirty="0"/>
              <a:t> (Closed Position) Timing: 12&amp;3 NOTE - General: Steps 2-4 only may be used. NOTE - Couple Position: Step 1 may be RF </a:t>
            </a:r>
            <a:r>
              <a:rPr lang="en-US" dirty="0" err="1"/>
              <a:t>fwd</a:t>
            </a:r>
            <a:r>
              <a:rPr lang="en-US" dirty="0"/>
              <a:t> in Closed Position</a:t>
            </a:r>
            <a:endParaRPr lang="ro-RO" dirty="0"/>
          </a:p>
        </p:txBody>
      </p:sp>
    </p:spTree>
    <p:extLst>
      <p:ext uri="{BB962C8B-B14F-4D97-AF65-F5344CB8AC3E}">
        <p14:creationId xmlns:p14="http://schemas.microsoft.com/office/powerpoint/2010/main" val="1763200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51AC0-E43B-54C4-A264-14E95A646FBB}"/>
              </a:ext>
            </a:extLst>
          </p:cNvPr>
          <p:cNvSpPr>
            <a:spLocks noGrp="1"/>
          </p:cNvSpPr>
          <p:nvPr>
            <p:ph type="title"/>
          </p:nvPr>
        </p:nvSpPr>
        <p:spPr>
          <a:xfrm>
            <a:off x="684212" y="5244353"/>
            <a:ext cx="8534400" cy="1246094"/>
          </a:xfrm>
        </p:spPr>
        <p:txBody>
          <a:bodyPr/>
          <a:lstStyle/>
          <a:p>
            <a:r>
              <a:rPr lang="en-US" dirty="0" err="1"/>
              <a:t>Exemplu</a:t>
            </a:r>
            <a:r>
              <a:rPr lang="en-US" dirty="0"/>
              <a:t> </a:t>
            </a:r>
            <a:r>
              <a:rPr lang="en-US" dirty="0" err="1"/>
              <a:t>coregrafie</a:t>
            </a:r>
            <a:r>
              <a:rPr lang="en-US" dirty="0"/>
              <a:t> </a:t>
            </a:r>
            <a:r>
              <a:rPr lang="en-US" dirty="0" err="1"/>
              <a:t>vals</a:t>
            </a:r>
            <a:r>
              <a:rPr lang="en-US" dirty="0"/>
              <a:t> lent</a:t>
            </a:r>
            <a:br>
              <a:rPr lang="en-US" dirty="0"/>
            </a:br>
            <a:r>
              <a:rPr lang="en-US" dirty="0" err="1"/>
              <a:t>clasa</a:t>
            </a:r>
            <a:r>
              <a:rPr lang="en-US" dirty="0"/>
              <a:t> hobby</a:t>
            </a:r>
            <a:endParaRPr lang="ro-RO" dirty="0"/>
          </a:p>
        </p:txBody>
      </p:sp>
      <p:graphicFrame>
        <p:nvGraphicFramePr>
          <p:cNvPr id="8" name="Table 7">
            <a:extLst>
              <a:ext uri="{FF2B5EF4-FFF2-40B4-BE49-F238E27FC236}">
                <a16:creationId xmlns:a16="http://schemas.microsoft.com/office/drawing/2014/main" id="{EC405A3B-CA3C-AF12-54C2-0FF32B20DA9E}"/>
              </a:ext>
            </a:extLst>
          </p:cNvPr>
          <p:cNvGraphicFramePr>
            <a:graphicFrameLocks noGrp="1"/>
          </p:cNvGraphicFramePr>
          <p:nvPr>
            <p:extLst>
              <p:ext uri="{D42A27DB-BD31-4B8C-83A1-F6EECF244321}">
                <p14:modId xmlns:p14="http://schemas.microsoft.com/office/powerpoint/2010/main" val="2431736994"/>
              </p:ext>
            </p:extLst>
          </p:nvPr>
        </p:nvGraphicFramePr>
        <p:xfrm>
          <a:off x="923365" y="367552"/>
          <a:ext cx="9643036" cy="4723394"/>
        </p:xfrm>
        <a:graphic>
          <a:graphicData uri="http://schemas.openxmlformats.org/drawingml/2006/table">
            <a:tbl>
              <a:tblPr firstRow="1" bandRow="1">
                <a:tableStyleId>{5C22544A-7EE6-4342-B048-85BDC9FD1C3A}</a:tableStyleId>
              </a:tblPr>
              <a:tblGrid>
                <a:gridCol w="2410759">
                  <a:extLst>
                    <a:ext uri="{9D8B030D-6E8A-4147-A177-3AD203B41FA5}">
                      <a16:colId xmlns:a16="http://schemas.microsoft.com/office/drawing/2014/main" val="2700493523"/>
                    </a:ext>
                  </a:extLst>
                </a:gridCol>
                <a:gridCol w="2410759">
                  <a:extLst>
                    <a:ext uri="{9D8B030D-6E8A-4147-A177-3AD203B41FA5}">
                      <a16:colId xmlns:a16="http://schemas.microsoft.com/office/drawing/2014/main" val="585829843"/>
                    </a:ext>
                  </a:extLst>
                </a:gridCol>
                <a:gridCol w="2410759">
                  <a:extLst>
                    <a:ext uri="{9D8B030D-6E8A-4147-A177-3AD203B41FA5}">
                      <a16:colId xmlns:a16="http://schemas.microsoft.com/office/drawing/2014/main" val="2085672655"/>
                    </a:ext>
                  </a:extLst>
                </a:gridCol>
                <a:gridCol w="2410759">
                  <a:extLst>
                    <a:ext uri="{9D8B030D-6E8A-4147-A177-3AD203B41FA5}">
                      <a16:colId xmlns:a16="http://schemas.microsoft.com/office/drawing/2014/main" val="3921999819"/>
                    </a:ext>
                  </a:extLst>
                </a:gridCol>
              </a:tblGrid>
              <a:tr h="495355">
                <a:tc>
                  <a:txBody>
                    <a:bodyPr/>
                    <a:lstStyle/>
                    <a:p>
                      <a:r>
                        <a:rPr lang="en-US" sz="1400" dirty="0" err="1">
                          <a:solidFill>
                            <a:schemeClr val="tx1"/>
                          </a:solidFill>
                        </a:rPr>
                        <a:t>Figura</a:t>
                      </a:r>
                      <a:endParaRPr lang="ro-RO" sz="1400" dirty="0">
                        <a:solidFill>
                          <a:schemeClr val="tx1"/>
                        </a:solidFill>
                      </a:endParaRPr>
                    </a:p>
                  </a:txBody>
                  <a:tcPr/>
                </a:tc>
                <a:tc>
                  <a:txBody>
                    <a:bodyPr/>
                    <a:lstStyle/>
                    <a:p>
                      <a:r>
                        <a:rPr lang="en-US" sz="1400" dirty="0">
                          <a:solidFill>
                            <a:schemeClr val="tx1"/>
                          </a:solidFill>
                        </a:rPr>
                        <a:t>Masura</a:t>
                      </a:r>
                      <a:endParaRPr lang="ro-RO" sz="1400" dirty="0">
                        <a:solidFill>
                          <a:schemeClr val="tx1"/>
                        </a:solidFill>
                      </a:endParaRPr>
                    </a:p>
                  </a:txBody>
                  <a:tcPr/>
                </a:tc>
                <a:tc>
                  <a:txBody>
                    <a:bodyPr/>
                    <a:lstStyle/>
                    <a:p>
                      <a:r>
                        <a:rPr lang="en-US" sz="1400" dirty="0" err="1">
                          <a:solidFill>
                            <a:schemeClr val="tx1"/>
                          </a:solidFill>
                        </a:rPr>
                        <a:t>Figura</a:t>
                      </a:r>
                      <a:endParaRPr lang="ro-RO" sz="1400" dirty="0">
                        <a:solidFill>
                          <a:schemeClr val="tx1"/>
                        </a:solidFill>
                      </a:endParaRPr>
                    </a:p>
                  </a:txBody>
                  <a:tcPr/>
                </a:tc>
                <a:tc>
                  <a:txBody>
                    <a:bodyPr/>
                    <a:lstStyle/>
                    <a:p>
                      <a:r>
                        <a:rPr lang="en-US" sz="1400" dirty="0">
                          <a:solidFill>
                            <a:schemeClr val="tx1"/>
                          </a:solidFill>
                        </a:rPr>
                        <a:t>Masura</a:t>
                      </a:r>
                      <a:endParaRPr lang="ro-RO" sz="1400" dirty="0">
                        <a:solidFill>
                          <a:schemeClr val="tx1"/>
                        </a:solidFill>
                      </a:endParaRPr>
                    </a:p>
                  </a:txBody>
                  <a:tcPr/>
                </a:tc>
                <a:extLst>
                  <a:ext uri="{0D108BD9-81ED-4DB2-BD59-A6C34878D82A}">
                    <a16:rowId xmlns:a16="http://schemas.microsoft.com/office/drawing/2014/main" val="3958591669"/>
                  </a:ext>
                </a:extLst>
              </a:tr>
              <a:tr h="495355">
                <a:tc>
                  <a:txBody>
                    <a:bodyPr/>
                    <a:lstStyle/>
                    <a:p>
                      <a:r>
                        <a:rPr lang="en-US" sz="1400" dirty="0"/>
                        <a:t>Natural turn</a:t>
                      </a:r>
                      <a:endParaRPr lang="ro-RO" sz="1400" dirty="0"/>
                    </a:p>
                  </a:txBody>
                  <a:tcPr/>
                </a:tc>
                <a:tc>
                  <a:txBody>
                    <a:bodyPr/>
                    <a:lstStyle/>
                    <a:p>
                      <a:r>
                        <a:rPr lang="en-US" sz="1400" dirty="0"/>
                        <a:t>2</a:t>
                      </a:r>
                      <a:endParaRPr lang="ro-RO" sz="1400" dirty="0"/>
                    </a:p>
                  </a:txBody>
                  <a:tcPr/>
                </a:tc>
                <a:tc>
                  <a:txBody>
                    <a:bodyPr/>
                    <a:lstStyle/>
                    <a:p>
                      <a:r>
                        <a:rPr lang="en-US" sz="1400" dirty="0"/>
                        <a:t>Hesitation change</a:t>
                      </a:r>
                      <a:endParaRPr lang="ro-RO" sz="1400" dirty="0"/>
                    </a:p>
                  </a:txBody>
                  <a:tcPr/>
                </a:tc>
                <a:tc>
                  <a:txBody>
                    <a:bodyPr/>
                    <a:lstStyle/>
                    <a:p>
                      <a:r>
                        <a:rPr lang="en-US" sz="1400" dirty="0"/>
                        <a:t>1</a:t>
                      </a:r>
                      <a:endParaRPr lang="ro-RO" sz="1400" dirty="0"/>
                    </a:p>
                  </a:txBody>
                  <a:tcPr/>
                </a:tc>
                <a:extLst>
                  <a:ext uri="{0D108BD9-81ED-4DB2-BD59-A6C34878D82A}">
                    <a16:rowId xmlns:a16="http://schemas.microsoft.com/office/drawing/2014/main" val="3944629345"/>
                  </a:ext>
                </a:extLst>
              </a:tr>
              <a:tr h="495355">
                <a:tc>
                  <a:txBody>
                    <a:bodyPr/>
                    <a:lstStyle/>
                    <a:p>
                      <a:r>
                        <a:rPr lang="en-US" sz="1400" dirty="0"/>
                        <a:t>Closed change on RF</a:t>
                      </a:r>
                      <a:endParaRPr lang="ro-RO" sz="1400" dirty="0"/>
                    </a:p>
                  </a:txBody>
                  <a:tcPr/>
                </a:tc>
                <a:tc>
                  <a:txBody>
                    <a:bodyPr/>
                    <a:lstStyle/>
                    <a:p>
                      <a:r>
                        <a:rPr lang="en-US" sz="1400" dirty="0"/>
                        <a:t>3</a:t>
                      </a:r>
                      <a:endParaRPr lang="ro-RO" sz="1400" dirty="0"/>
                    </a:p>
                  </a:txBody>
                  <a:tcPr/>
                </a:tc>
                <a:tc>
                  <a:txBody>
                    <a:bodyPr/>
                    <a:lstStyle/>
                    <a:p>
                      <a:r>
                        <a:rPr lang="en-US" sz="1400" dirty="0"/>
                        <a:t>Forward lockstep NOTE</a:t>
                      </a:r>
                      <a:endParaRPr lang="ro-RO" sz="1400" dirty="0"/>
                    </a:p>
                  </a:txBody>
                  <a:tcPr/>
                </a:tc>
                <a:tc>
                  <a:txBody>
                    <a:bodyPr/>
                    <a:lstStyle/>
                    <a:p>
                      <a:r>
                        <a:rPr lang="en-US" sz="1400" dirty="0"/>
                        <a:t>2</a:t>
                      </a:r>
                      <a:endParaRPr lang="ro-RO" sz="1400" dirty="0"/>
                    </a:p>
                  </a:txBody>
                  <a:tcPr/>
                </a:tc>
                <a:extLst>
                  <a:ext uri="{0D108BD9-81ED-4DB2-BD59-A6C34878D82A}">
                    <a16:rowId xmlns:a16="http://schemas.microsoft.com/office/drawing/2014/main" val="1873837661"/>
                  </a:ext>
                </a:extLst>
              </a:tr>
              <a:tr h="692139">
                <a:tc>
                  <a:txBody>
                    <a:bodyPr/>
                    <a:lstStyle/>
                    <a:p>
                      <a:r>
                        <a:rPr lang="en-US" sz="1400" dirty="0"/>
                        <a:t>Progressive chasse to R</a:t>
                      </a:r>
                      <a:endParaRPr lang="ro-RO" sz="1400" dirty="0"/>
                    </a:p>
                  </a:txBody>
                  <a:tcPr/>
                </a:tc>
                <a:tc>
                  <a:txBody>
                    <a:bodyPr/>
                    <a:lstStyle/>
                    <a:p>
                      <a:r>
                        <a:rPr lang="en-US" sz="1400" dirty="0"/>
                        <a:t>4</a:t>
                      </a:r>
                      <a:endParaRPr lang="ro-RO" sz="1400" dirty="0"/>
                    </a:p>
                  </a:txBody>
                  <a:tcPr/>
                </a:tc>
                <a:tc>
                  <a:txBody>
                    <a:bodyPr/>
                    <a:lstStyle/>
                    <a:p>
                      <a:r>
                        <a:rPr lang="en-US" sz="1400" dirty="0"/>
                        <a:t>Closed change on RF</a:t>
                      </a:r>
                      <a:endParaRPr lang="ro-RO" sz="1400" dirty="0"/>
                    </a:p>
                  </a:txBody>
                  <a:tcPr/>
                </a:tc>
                <a:tc>
                  <a:txBody>
                    <a:bodyPr/>
                    <a:lstStyle/>
                    <a:p>
                      <a:r>
                        <a:rPr lang="en-US" sz="1400" dirty="0"/>
                        <a:t>3</a:t>
                      </a:r>
                      <a:endParaRPr lang="ro-RO" sz="1400" dirty="0"/>
                    </a:p>
                  </a:txBody>
                  <a:tcPr/>
                </a:tc>
                <a:extLst>
                  <a:ext uri="{0D108BD9-81ED-4DB2-BD59-A6C34878D82A}">
                    <a16:rowId xmlns:a16="http://schemas.microsoft.com/office/drawing/2014/main" val="1541487476"/>
                  </a:ext>
                </a:extLst>
              </a:tr>
              <a:tr h="495355">
                <a:tc>
                  <a:txBody>
                    <a:bodyPr/>
                    <a:lstStyle/>
                    <a:p>
                      <a:r>
                        <a:rPr lang="en-US" sz="1400" dirty="0"/>
                        <a:t>Backward lockstep</a:t>
                      </a:r>
                      <a:endParaRPr lang="ro-RO" sz="1400" dirty="0"/>
                    </a:p>
                  </a:txBody>
                  <a:tcPr/>
                </a:tc>
                <a:tc>
                  <a:txBody>
                    <a:bodyPr/>
                    <a:lstStyle/>
                    <a:p>
                      <a:r>
                        <a:rPr lang="en-US" sz="1400" dirty="0"/>
                        <a:t>5</a:t>
                      </a:r>
                      <a:endParaRPr lang="ro-RO" sz="1400" dirty="0"/>
                    </a:p>
                  </a:txBody>
                  <a:tcPr/>
                </a:tc>
                <a:tc>
                  <a:txBody>
                    <a:bodyPr/>
                    <a:lstStyle/>
                    <a:p>
                      <a:r>
                        <a:rPr lang="en-US" sz="1400" dirty="0"/>
                        <a:t>1-3 Reverse turn</a:t>
                      </a:r>
                      <a:endParaRPr lang="ro-RO" sz="1400" dirty="0"/>
                    </a:p>
                  </a:txBody>
                  <a:tcPr/>
                </a:tc>
                <a:tc>
                  <a:txBody>
                    <a:bodyPr/>
                    <a:lstStyle/>
                    <a:p>
                      <a:r>
                        <a:rPr lang="en-US" sz="1400" dirty="0"/>
                        <a:t>4</a:t>
                      </a:r>
                      <a:endParaRPr lang="ro-RO" sz="1400" dirty="0"/>
                    </a:p>
                  </a:txBody>
                  <a:tcPr/>
                </a:tc>
                <a:extLst>
                  <a:ext uri="{0D108BD9-81ED-4DB2-BD59-A6C34878D82A}">
                    <a16:rowId xmlns:a16="http://schemas.microsoft.com/office/drawing/2014/main" val="3690900031"/>
                  </a:ext>
                </a:extLst>
              </a:tr>
              <a:tr h="495355">
                <a:tc>
                  <a:txBody>
                    <a:bodyPr/>
                    <a:lstStyle/>
                    <a:p>
                      <a:r>
                        <a:rPr lang="en-US" sz="1400" dirty="0"/>
                        <a:t>Outside change</a:t>
                      </a:r>
                      <a:endParaRPr lang="ro-RO" sz="1400" dirty="0"/>
                    </a:p>
                  </a:txBody>
                  <a:tcPr/>
                </a:tc>
                <a:tc>
                  <a:txBody>
                    <a:bodyPr/>
                    <a:lstStyle/>
                    <a:p>
                      <a:r>
                        <a:rPr lang="en-US" sz="1400" dirty="0"/>
                        <a:t>6</a:t>
                      </a:r>
                      <a:endParaRPr lang="ro-RO"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Progressive chasse to L</a:t>
                      </a:r>
                      <a:endParaRPr lang="ro-RO" sz="1400" dirty="0"/>
                    </a:p>
                    <a:p>
                      <a:endParaRPr lang="ro-RO" sz="1400" dirty="0"/>
                    </a:p>
                  </a:txBody>
                  <a:tcPr/>
                </a:tc>
                <a:tc>
                  <a:txBody>
                    <a:bodyPr/>
                    <a:lstStyle/>
                    <a:p>
                      <a:r>
                        <a:rPr lang="en-US" sz="1400" dirty="0"/>
                        <a:t>5</a:t>
                      </a:r>
                      <a:endParaRPr lang="ro-RO" sz="1400" dirty="0"/>
                    </a:p>
                  </a:txBody>
                  <a:tcPr/>
                </a:tc>
                <a:extLst>
                  <a:ext uri="{0D108BD9-81ED-4DB2-BD59-A6C34878D82A}">
                    <a16:rowId xmlns:a16="http://schemas.microsoft.com/office/drawing/2014/main" val="2441408574"/>
                  </a:ext>
                </a:extLst>
              </a:tr>
              <a:tr h="495355">
                <a:tc>
                  <a:txBody>
                    <a:bodyPr/>
                    <a:lstStyle/>
                    <a:p>
                      <a:r>
                        <a:rPr lang="en-US" sz="1400" dirty="0"/>
                        <a:t>Forward lockstep</a:t>
                      </a:r>
                      <a:endParaRPr lang="ro-RO" sz="1400" dirty="0"/>
                    </a:p>
                  </a:txBody>
                  <a:tcPr/>
                </a:tc>
                <a:tc>
                  <a:txBody>
                    <a:bodyPr/>
                    <a:lstStyle/>
                    <a:p>
                      <a:r>
                        <a:rPr lang="en-US" sz="1400" dirty="0"/>
                        <a:t>7</a:t>
                      </a:r>
                      <a:endParaRPr lang="ro-RO"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Forward lockstep</a:t>
                      </a:r>
                      <a:endParaRPr lang="ro-RO" sz="1400" dirty="0"/>
                    </a:p>
                    <a:p>
                      <a:endParaRPr lang="ro-RO" sz="1400" dirty="0"/>
                    </a:p>
                  </a:txBody>
                  <a:tcPr/>
                </a:tc>
                <a:tc>
                  <a:txBody>
                    <a:bodyPr/>
                    <a:lstStyle/>
                    <a:p>
                      <a:r>
                        <a:rPr lang="en-US" sz="1400" dirty="0"/>
                        <a:t>6</a:t>
                      </a:r>
                      <a:endParaRPr lang="ro-RO" sz="1400" dirty="0"/>
                    </a:p>
                  </a:txBody>
                  <a:tcPr/>
                </a:tc>
                <a:extLst>
                  <a:ext uri="{0D108BD9-81ED-4DB2-BD59-A6C34878D82A}">
                    <a16:rowId xmlns:a16="http://schemas.microsoft.com/office/drawing/2014/main" val="4178521974"/>
                  </a:ext>
                </a:extLst>
              </a:tr>
              <a:tr h="495355">
                <a:tc>
                  <a:txBody>
                    <a:bodyPr/>
                    <a:lstStyle/>
                    <a:p>
                      <a:r>
                        <a:rPr lang="en-US" sz="1400" dirty="0"/>
                        <a:t>1-3 Natural turn</a:t>
                      </a:r>
                      <a:endParaRPr lang="ro-RO" sz="1400" dirty="0"/>
                    </a:p>
                  </a:txBody>
                  <a:tcPr/>
                </a:tc>
                <a:tc>
                  <a:txBody>
                    <a:bodyPr/>
                    <a:lstStyle/>
                    <a:p>
                      <a:r>
                        <a:rPr lang="en-US" sz="1400" dirty="0"/>
                        <a:t>8</a:t>
                      </a:r>
                      <a:endParaRPr lang="ro-RO"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1-3 Natural turn</a:t>
                      </a:r>
                      <a:endParaRPr lang="ro-RO" sz="1400" dirty="0"/>
                    </a:p>
                    <a:p>
                      <a:endParaRPr lang="ro-RO" sz="1400" dirty="0"/>
                    </a:p>
                  </a:txBody>
                  <a:tcPr/>
                </a:tc>
                <a:tc>
                  <a:txBody>
                    <a:bodyPr/>
                    <a:lstStyle/>
                    <a:p>
                      <a:r>
                        <a:rPr lang="en-US" sz="1400" dirty="0"/>
                        <a:t>7</a:t>
                      </a:r>
                      <a:endParaRPr lang="ro-RO" sz="1400" dirty="0"/>
                    </a:p>
                  </a:txBody>
                  <a:tcPr/>
                </a:tc>
                <a:extLst>
                  <a:ext uri="{0D108BD9-81ED-4DB2-BD59-A6C34878D82A}">
                    <a16:rowId xmlns:a16="http://schemas.microsoft.com/office/drawing/2014/main" val="2776159296"/>
                  </a:ext>
                </a:extLst>
              </a:tr>
              <a:tr h="495355">
                <a:tc>
                  <a:txBody>
                    <a:bodyPr/>
                    <a:lstStyle/>
                    <a:p>
                      <a:endParaRPr lang="ro-RO" sz="1400" dirty="0"/>
                    </a:p>
                  </a:txBody>
                  <a:tcPr/>
                </a:tc>
                <a:tc>
                  <a:txBody>
                    <a:bodyPr/>
                    <a:lstStyle/>
                    <a:p>
                      <a:endParaRPr lang="ro-RO" sz="1400" dirty="0"/>
                    </a:p>
                  </a:txBody>
                  <a:tcPr/>
                </a:tc>
                <a:tc>
                  <a:txBody>
                    <a:bodyPr/>
                    <a:lstStyle/>
                    <a:p>
                      <a:r>
                        <a:rPr lang="en-US" sz="1400" dirty="0"/>
                        <a:t>Outside change NOTE</a:t>
                      </a:r>
                      <a:endParaRPr lang="ro-RO" sz="1400" dirty="0"/>
                    </a:p>
                  </a:txBody>
                  <a:tcPr/>
                </a:tc>
                <a:tc>
                  <a:txBody>
                    <a:bodyPr/>
                    <a:lstStyle/>
                    <a:p>
                      <a:r>
                        <a:rPr lang="en-US" sz="1400" dirty="0"/>
                        <a:t>8</a:t>
                      </a:r>
                      <a:endParaRPr lang="ro-RO" sz="1400" dirty="0"/>
                    </a:p>
                  </a:txBody>
                  <a:tcPr/>
                </a:tc>
                <a:extLst>
                  <a:ext uri="{0D108BD9-81ED-4DB2-BD59-A6C34878D82A}">
                    <a16:rowId xmlns:a16="http://schemas.microsoft.com/office/drawing/2014/main" val="169681136"/>
                  </a:ext>
                </a:extLst>
              </a:tr>
            </a:tbl>
          </a:graphicData>
        </a:graphic>
      </p:graphicFrame>
    </p:spTree>
    <p:extLst>
      <p:ext uri="{BB962C8B-B14F-4D97-AF65-F5344CB8AC3E}">
        <p14:creationId xmlns:p14="http://schemas.microsoft.com/office/powerpoint/2010/main" val="3945900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3827C-BAC0-4222-0EF1-E85B392DB0AF}"/>
              </a:ext>
            </a:extLst>
          </p:cNvPr>
          <p:cNvSpPr>
            <a:spLocks noGrp="1"/>
          </p:cNvSpPr>
          <p:nvPr>
            <p:ph type="title"/>
          </p:nvPr>
        </p:nvSpPr>
        <p:spPr>
          <a:xfrm>
            <a:off x="684212" y="5629836"/>
            <a:ext cx="8534400" cy="875552"/>
          </a:xfrm>
        </p:spPr>
        <p:txBody>
          <a:bodyPr/>
          <a:lstStyle/>
          <a:p>
            <a:r>
              <a:rPr lang="en-US" dirty="0" err="1"/>
              <a:t>Figuri</a:t>
            </a:r>
            <a:r>
              <a:rPr lang="en-US" dirty="0"/>
              <a:t> </a:t>
            </a:r>
            <a:r>
              <a:rPr lang="en-US" dirty="0" err="1"/>
              <a:t>vals</a:t>
            </a:r>
            <a:r>
              <a:rPr lang="en-US" dirty="0"/>
              <a:t> lent (</a:t>
            </a:r>
            <a:r>
              <a:rPr lang="en-US" dirty="0" err="1"/>
              <a:t>clasa</a:t>
            </a:r>
            <a:r>
              <a:rPr lang="en-US" dirty="0"/>
              <a:t> e)</a:t>
            </a:r>
            <a:endParaRPr lang="ro-RO" dirty="0"/>
          </a:p>
        </p:txBody>
      </p:sp>
      <p:graphicFrame>
        <p:nvGraphicFramePr>
          <p:cNvPr id="4" name="Content Placeholder 3">
            <a:extLst>
              <a:ext uri="{FF2B5EF4-FFF2-40B4-BE49-F238E27FC236}">
                <a16:creationId xmlns:a16="http://schemas.microsoft.com/office/drawing/2014/main" id="{2970FD9F-71C0-095C-AD44-3661987A6066}"/>
              </a:ext>
            </a:extLst>
          </p:cNvPr>
          <p:cNvGraphicFramePr>
            <a:graphicFrameLocks noGrp="1"/>
          </p:cNvGraphicFramePr>
          <p:nvPr>
            <p:ph idx="1"/>
            <p:extLst>
              <p:ext uri="{D42A27DB-BD31-4B8C-83A1-F6EECF244321}">
                <p14:modId xmlns:p14="http://schemas.microsoft.com/office/powerpoint/2010/main" val="3123794498"/>
              </p:ext>
            </p:extLst>
          </p:nvPr>
        </p:nvGraphicFramePr>
        <p:xfrm>
          <a:off x="684212" y="685800"/>
          <a:ext cx="10898188" cy="4546600"/>
        </p:xfrm>
        <a:graphic>
          <a:graphicData uri="http://schemas.openxmlformats.org/drawingml/2006/table">
            <a:tbl>
              <a:tblPr firstRow="1" bandRow="1">
                <a:tableStyleId>{5940675A-B579-460E-94D1-54222C63F5DA}</a:tableStyleId>
              </a:tblPr>
              <a:tblGrid>
                <a:gridCol w="5449094">
                  <a:extLst>
                    <a:ext uri="{9D8B030D-6E8A-4147-A177-3AD203B41FA5}">
                      <a16:colId xmlns:a16="http://schemas.microsoft.com/office/drawing/2014/main" val="2600461779"/>
                    </a:ext>
                  </a:extLst>
                </a:gridCol>
                <a:gridCol w="5449094">
                  <a:extLst>
                    <a:ext uri="{9D8B030D-6E8A-4147-A177-3AD203B41FA5}">
                      <a16:colId xmlns:a16="http://schemas.microsoft.com/office/drawing/2014/main" val="3736643233"/>
                    </a:ext>
                  </a:extLst>
                </a:gridCol>
              </a:tblGrid>
              <a:tr h="370840">
                <a:tc>
                  <a:txBody>
                    <a:bodyPr/>
                    <a:lstStyle/>
                    <a:p>
                      <a:r>
                        <a:rPr lang="en-US" sz="1600" dirty="0"/>
                        <a:t>NATURAL TURN May end in Outside Partner Position</a:t>
                      </a:r>
                      <a:endParaRPr lang="ro-RO" sz="1600" dirty="0"/>
                    </a:p>
                  </a:txBody>
                  <a:tcPr/>
                </a:tc>
                <a:tc>
                  <a:txBody>
                    <a:bodyPr/>
                    <a:lstStyle/>
                    <a:p>
                      <a:r>
                        <a:rPr lang="en-US" sz="1600" dirty="0"/>
                        <a:t>REVERSE TURN May end in Outside Partner Position</a:t>
                      </a:r>
                      <a:endParaRPr lang="ro-RO" sz="1600" dirty="0"/>
                    </a:p>
                  </a:txBody>
                  <a:tcPr/>
                </a:tc>
                <a:extLst>
                  <a:ext uri="{0D108BD9-81ED-4DB2-BD59-A6C34878D82A}">
                    <a16:rowId xmlns:a16="http://schemas.microsoft.com/office/drawing/2014/main" val="2305627948"/>
                  </a:ext>
                </a:extLst>
              </a:tr>
              <a:tr h="370840">
                <a:tc>
                  <a:txBody>
                    <a:bodyPr/>
                    <a:lstStyle/>
                    <a:p>
                      <a:r>
                        <a:rPr lang="en-US" sz="1600" dirty="0"/>
                        <a:t>WHISK Start: LF </a:t>
                      </a:r>
                      <a:r>
                        <a:rPr lang="en-US" sz="1600" dirty="0" err="1"/>
                        <a:t>fwd</a:t>
                      </a:r>
                      <a:r>
                        <a:rPr lang="en-US" sz="1600" dirty="0"/>
                        <a:t> (Closed Position) Finish: LF crosses behind RF (Promenade Position) Timing: 123 NOTE - Quantity of Turn: may turn up to ¼ to L </a:t>
                      </a:r>
                      <a:endParaRPr lang="ro-RO" sz="1600" dirty="0"/>
                    </a:p>
                  </a:txBody>
                  <a:tcPr/>
                </a:tc>
                <a:tc>
                  <a:txBody>
                    <a:bodyPr/>
                    <a:lstStyle/>
                    <a:p>
                      <a:r>
                        <a:rPr lang="en-US" sz="1600" dirty="0"/>
                        <a:t>BACK WHISK Start: LF </a:t>
                      </a:r>
                      <a:r>
                        <a:rPr lang="en-US" sz="1600" dirty="0" err="1"/>
                        <a:t>bwd</a:t>
                      </a:r>
                      <a:r>
                        <a:rPr lang="en-US" sz="1600" dirty="0"/>
                        <a:t> in CBMP (Outside Partner Position) Finish: LF crosses behind RF (Promenade Position) Timing: 123 NOTE - Quantity of Turn: May be turned up to 3/8 to R NOTE-Foot Placement/Couple Position: may start LF </a:t>
                      </a:r>
                      <a:r>
                        <a:rPr lang="en-US" sz="1600" dirty="0" err="1"/>
                        <a:t>bwd</a:t>
                      </a:r>
                      <a:r>
                        <a:rPr lang="en-US" sz="1600" dirty="0"/>
                        <a:t> in Closed Position </a:t>
                      </a:r>
                      <a:endParaRPr lang="ro-RO" sz="1600" dirty="0"/>
                    </a:p>
                  </a:txBody>
                  <a:tcPr/>
                </a:tc>
                <a:extLst>
                  <a:ext uri="{0D108BD9-81ED-4DB2-BD59-A6C34878D82A}">
                    <a16:rowId xmlns:a16="http://schemas.microsoft.com/office/drawing/2014/main" val="512230822"/>
                  </a:ext>
                </a:extLst>
              </a:tr>
              <a:tr h="370840">
                <a:tc>
                  <a:txBody>
                    <a:bodyPr/>
                    <a:lstStyle/>
                    <a:p>
                      <a:r>
                        <a:rPr lang="en-US" sz="1600" dirty="0"/>
                        <a:t>OUTSIDE CHANGE NOTE - Foot Placement/Couple Position: may end in Promenade position. It may start LF </a:t>
                      </a:r>
                      <a:r>
                        <a:rPr lang="en-US" sz="1600" dirty="0" err="1"/>
                        <a:t>Bwd</a:t>
                      </a:r>
                      <a:r>
                        <a:rPr lang="en-US" sz="1600" dirty="0"/>
                        <a:t> in Closed Position.</a:t>
                      </a:r>
                      <a:endParaRPr lang="ro-RO" sz="1600" dirty="0"/>
                    </a:p>
                  </a:txBody>
                  <a:tcPr/>
                </a:tc>
                <a:tc>
                  <a:txBody>
                    <a:bodyPr/>
                    <a:lstStyle/>
                    <a:p>
                      <a:r>
                        <a:rPr lang="en-US" sz="1600" dirty="0"/>
                        <a:t>BASIC WEAVE Start: RF </a:t>
                      </a:r>
                      <a:r>
                        <a:rPr lang="en-US" sz="1600" dirty="0" err="1"/>
                        <a:t>bwd</a:t>
                      </a:r>
                      <a:r>
                        <a:rPr lang="en-US" sz="1600" dirty="0"/>
                        <a:t> (Closed Position) Finish: LF to side and slightly </a:t>
                      </a:r>
                      <a:r>
                        <a:rPr lang="en-US" sz="1600" dirty="0" err="1"/>
                        <a:t>fwd</a:t>
                      </a:r>
                      <a:r>
                        <a:rPr lang="en-US" sz="1600" dirty="0"/>
                        <a:t> (Closed Position) Timing: 123 123 NOTE - General: steps 1-3 or 4-6 only may be used. NOTE-Couple Position: may end in Promenade Position</a:t>
                      </a:r>
                      <a:endParaRPr lang="ro-RO" sz="1600" dirty="0"/>
                    </a:p>
                  </a:txBody>
                  <a:tcPr/>
                </a:tc>
                <a:extLst>
                  <a:ext uri="{0D108BD9-81ED-4DB2-BD59-A6C34878D82A}">
                    <a16:rowId xmlns:a16="http://schemas.microsoft.com/office/drawing/2014/main" val="1151639525"/>
                  </a:ext>
                </a:extLst>
              </a:tr>
              <a:tr h="370840">
                <a:tc>
                  <a:txBody>
                    <a:bodyPr/>
                    <a:lstStyle/>
                    <a:p>
                      <a:r>
                        <a:rPr lang="en-US" sz="1600" dirty="0"/>
                        <a:t>CHASSE FROM PP Start: RF </a:t>
                      </a:r>
                      <a:r>
                        <a:rPr lang="en-US" sz="1600" dirty="0" err="1"/>
                        <a:t>fwd</a:t>
                      </a:r>
                      <a:r>
                        <a:rPr lang="en-US" sz="1600" dirty="0"/>
                        <a:t> and across in CBMP (Promenade Position) Finish: LF to side and slightly </a:t>
                      </a:r>
                      <a:r>
                        <a:rPr lang="en-US" sz="1600" dirty="0" err="1"/>
                        <a:t>fwd</a:t>
                      </a:r>
                      <a:r>
                        <a:rPr lang="en-US" sz="1600" dirty="0"/>
                        <a:t> (Closed Position) Timing: 12&amp;3 </a:t>
                      </a:r>
                      <a:endParaRPr lang="ro-RO" sz="1600" dirty="0"/>
                    </a:p>
                  </a:txBody>
                  <a:tcPr/>
                </a:tc>
                <a:tc>
                  <a:txBody>
                    <a:bodyPr/>
                    <a:lstStyle/>
                    <a:p>
                      <a:r>
                        <a:rPr lang="en-US" sz="1600" dirty="0"/>
                        <a:t>OPEN NATURAL TURN Start: RF </a:t>
                      </a:r>
                      <a:r>
                        <a:rPr lang="en-US" sz="1600" dirty="0" err="1"/>
                        <a:t>fwd</a:t>
                      </a:r>
                      <a:r>
                        <a:rPr lang="en-US" sz="1600" dirty="0"/>
                        <a:t> and across in CBMP (Promenade Position or Outside Partner position) Finish: RF </a:t>
                      </a:r>
                      <a:r>
                        <a:rPr lang="en-US" sz="1600" dirty="0" err="1"/>
                        <a:t>bwd</a:t>
                      </a:r>
                      <a:r>
                        <a:rPr lang="en-US" sz="1600" dirty="0"/>
                        <a:t> R Side leading (Closed Position) Timing: 123 NOTE - Foot Placement/Couple Position: may start RF </a:t>
                      </a:r>
                      <a:r>
                        <a:rPr lang="en-US" sz="1600" dirty="0" err="1"/>
                        <a:t>fwd</a:t>
                      </a:r>
                      <a:r>
                        <a:rPr lang="en-US" sz="1600" dirty="0"/>
                        <a:t> in CBMP in Outside Partner position</a:t>
                      </a:r>
                      <a:endParaRPr lang="ro-RO" sz="1600" dirty="0"/>
                    </a:p>
                  </a:txBody>
                  <a:tcPr/>
                </a:tc>
                <a:extLst>
                  <a:ext uri="{0D108BD9-81ED-4DB2-BD59-A6C34878D82A}">
                    <a16:rowId xmlns:a16="http://schemas.microsoft.com/office/drawing/2014/main" val="1565930300"/>
                  </a:ext>
                </a:extLst>
              </a:tr>
            </a:tbl>
          </a:graphicData>
        </a:graphic>
      </p:graphicFrame>
    </p:spTree>
    <p:extLst>
      <p:ext uri="{BB962C8B-B14F-4D97-AF65-F5344CB8AC3E}">
        <p14:creationId xmlns:p14="http://schemas.microsoft.com/office/powerpoint/2010/main" val="16478782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1916</TotalTime>
  <Words>10010</Words>
  <Application>Microsoft Office PowerPoint</Application>
  <PresentationFormat>Widescreen</PresentationFormat>
  <Paragraphs>421</Paragraphs>
  <Slides>49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Century Gothic</vt:lpstr>
      <vt:lpstr>Times New Roman</vt:lpstr>
      <vt:lpstr>Wingdings 3</vt:lpstr>
      <vt:lpstr>Slice</vt:lpstr>
      <vt:lpstr>Regulament syllabus 2025</vt:lpstr>
      <vt:lpstr>Consideratii generale</vt:lpstr>
      <vt:lpstr>exemplu</vt:lpstr>
      <vt:lpstr>Vals lent – analiza comparativa debutanti</vt:lpstr>
      <vt:lpstr>Vals lent – analiza comparativa hobby</vt:lpstr>
      <vt:lpstr>Lista figuri vals lent</vt:lpstr>
      <vt:lpstr>Lista figuri vals lent</vt:lpstr>
      <vt:lpstr>Exemplu coregrafie vals lent clasa hobby</vt:lpstr>
      <vt:lpstr>Figuri vals lent (clasa e)</vt:lpstr>
      <vt:lpstr>Figuri vals lent (clasa e)</vt:lpstr>
      <vt:lpstr>Figuri vals lent (clasa e)</vt:lpstr>
      <vt:lpstr>Figuri vals lent (clasa d+c)</vt:lpstr>
      <vt:lpstr>Figuri vals lent (clasa d+c)</vt:lpstr>
      <vt:lpstr>Figuri vals lent (clasa d+c)</vt:lpstr>
      <vt:lpstr>Figuri vals lent (clasa d+c)</vt:lpstr>
      <vt:lpstr>Exemple Figuri eliminate din vechiul regulament – Vals lent</vt:lpstr>
      <vt:lpstr>Quickstep </vt:lpstr>
      <vt:lpstr>Figuri quickstep(clasa hobby)</vt:lpstr>
      <vt:lpstr>Figuri quickstep(clasa hobby)</vt:lpstr>
      <vt:lpstr>Exemplu coregrafie quickstep clasa hobby</vt:lpstr>
      <vt:lpstr>Figuri quickstep(clasa E)</vt:lpstr>
      <vt:lpstr>Figuri quickstep(clasa E)</vt:lpstr>
      <vt:lpstr>Figuri quickstep(clasa E)</vt:lpstr>
      <vt:lpstr>quickstep – analiza comparativa clasa E</vt:lpstr>
      <vt:lpstr>Figuri quickstep(clasa d+c)</vt:lpstr>
      <vt:lpstr>Figuri quickstep(clasa d+c)</vt:lpstr>
      <vt:lpstr>Figuri quickstep(clasa d+c)</vt:lpstr>
      <vt:lpstr>Exemple Figuri eliminate din vechiul regulament – quickstep</vt:lpstr>
      <vt:lpstr>Vals vienez </vt:lpstr>
      <vt:lpstr>Figuri vals vienez(clasa E)</vt:lpstr>
      <vt:lpstr>Figuri vals vienez(clasa d+c)</vt:lpstr>
      <vt:lpstr>Figuri eliminate din vechiul regulament – vals vienez</vt:lpstr>
      <vt:lpstr>tango </vt:lpstr>
      <vt:lpstr>Figuri tango(clasa d+c)</vt:lpstr>
      <vt:lpstr>Figuri tango(clasa d+c)</vt:lpstr>
      <vt:lpstr>Figuri tango(clasa d+c)</vt:lpstr>
      <vt:lpstr>Figuri tango(clasa d+c)</vt:lpstr>
      <vt:lpstr>Figuri tango(clasa d+c)</vt:lpstr>
      <vt:lpstr>Figuri tango(clasa d+c)</vt:lpstr>
      <vt:lpstr>Figuri tango(clasa d+c)</vt:lpstr>
      <vt:lpstr>Exemple Figuri eliminate din vechiul regulament – tango</vt:lpstr>
      <vt:lpstr>slowfox</vt:lpstr>
      <vt:lpstr>Figuri slowfox(clasa c)</vt:lpstr>
      <vt:lpstr>Figuri slowfox(clasa c)</vt:lpstr>
      <vt:lpstr>Figuri slowfox(clasa c)</vt:lpstr>
      <vt:lpstr>Figuri slowfox(clasa c)</vt:lpstr>
      <vt:lpstr>Figuri slowfox(clasa c)</vt:lpstr>
      <vt:lpstr>Figuri slowfox(clasa c)</vt:lpstr>
      <vt:lpstr>Figuri slowfox(clasa 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Istrate Justin</dc:creator>
  <cp:lastModifiedBy>Istrate Justin</cp:lastModifiedBy>
  <cp:revision>31</cp:revision>
  <dcterms:created xsi:type="dcterms:W3CDTF">2025-06-10T07:02:38Z</dcterms:created>
  <dcterms:modified xsi:type="dcterms:W3CDTF">2025-06-20T08:58:08Z</dcterms:modified>
</cp:coreProperties>
</file>